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70" r:id="rId2"/>
    <p:sldMasterId id="2147483662" r:id="rId3"/>
    <p:sldMasterId id="2147483665" r:id="rId4"/>
    <p:sldMasterId id="2147483663" r:id="rId5"/>
  </p:sldMasterIdLst>
  <p:notesMasterIdLst>
    <p:notesMasterId r:id="rId42"/>
  </p:notesMasterIdLst>
  <p:handoutMasterIdLst>
    <p:handoutMasterId r:id="rId43"/>
  </p:handoutMasterIdLst>
  <p:sldIdLst>
    <p:sldId id="267" r:id="rId6"/>
    <p:sldId id="328" r:id="rId7"/>
    <p:sldId id="263" r:id="rId8"/>
    <p:sldId id="277" r:id="rId9"/>
    <p:sldId id="317" r:id="rId10"/>
    <p:sldId id="323" r:id="rId11"/>
    <p:sldId id="324" r:id="rId12"/>
    <p:sldId id="325" r:id="rId13"/>
    <p:sldId id="326" r:id="rId14"/>
    <p:sldId id="327" r:id="rId15"/>
    <p:sldId id="272" r:id="rId16"/>
    <p:sldId id="337" r:id="rId17"/>
    <p:sldId id="313" r:id="rId18"/>
    <p:sldId id="279" r:id="rId19"/>
    <p:sldId id="338" r:id="rId20"/>
    <p:sldId id="339" r:id="rId21"/>
    <p:sldId id="340" r:id="rId22"/>
    <p:sldId id="302" r:id="rId23"/>
    <p:sldId id="333" r:id="rId24"/>
    <p:sldId id="305" r:id="rId25"/>
    <p:sldId id="297" r:id="rId26"/>
    <p:sldId id="287" r:id="rId27"/>
    <p:sldId id="301" r:id="rId28"/>
    <p:sldId id="273" r:id="rId29"/>
    <p:sldId id="332" r:id="rId30"/>
    <p:sldId id="335" r:id="rId31"/>
    <p:sldId id="336" r:id="rId32"/>
    <p:sldId id="274" r:id="rId33"/>
    <p:sldId id="329" r:id="rId34"/>
    <p:sldId id="330" r:id="rId35"/>
    <p:sldId id="295" r:id="rId36"/>
    <p:sldId id="275" r:id="rId37"/>
    <p:sldId id="280" r:id="rId38"/>
    <p:sldId id="310" r:id="rId39"/>
    <p:sldId id="334" r:id="rId40"/>
    <p:sldId id="270" r:id="rId4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führung" id="{0C66B439-8C1D-5F47-99E5-8AE9BACC678B}">
          <p14:sldIdLst>
            <p14:sldId id="267"/>
            <p14:sldId id="328"/>
          </p14:sldIdLst>
        </p14:section>
        <p14:section name="01 Aufbau des Studiengangs" id="{DB715EE8-4D0B-D54A-85B8-1C59D170E0B0}">
          <p14:sldIdLst>
            <p14:sldId id="263"/>
            <p14:sldId id="277"/>
            <p14:sldId id="317"/>
            <p14:sldId id="323"/>
            <p14:sldId id="324"/>
            <p14:sldId id="325"/>
            <p14:sldId id="326"/>
            <p14:sldId id="327"/>
          </p14:sldIdLst>
        </p14:section>
        <p14:section name="02 Das erste Semester" id="{42C4EB88-1D3F-474B-9F92-60E50284A19F}">
          <p14:sldIdLst>
            <p14:sldId id="272"/>
            <p14:sldId id="337"/>
            <p14:sldId id="313"/>
            <p14:sldId id="279"/>
            <p14:sldId id="338"/>
            <p14:sldId id="339"/>
            <p14:sldId id="340"/>
          </p14:sldIdLst>
        </p14:section>
        <p14:section name="03 Prüfungen" id="{5BFBD68C-ED15-7E41-9D25-60519F1D1BD3}">
          <p14:sldIdLst>
            <p14:sldId id="302"/>
            <p14:sldId id="333"/>
            <p14:sldId id="305"/>
            <p14:sldId id="297"/>
            <p14:sldId id="287"/>
            <p14:sldId id="301"/>
          </p14:sldIdLst>
        </p14:section>
        <p14:section name="04 Zusatzangebote" id="{D9246245-6C14-E74D-A36A-BEFB793424B2}">
          <p14:sldIdLst>
            <p14:sldId id="273"/>
            <p14:sldId id="332"/>
            <p14:sldId id="335"/>
            <p14:sldId id="336"/>
          </p14:sldIdLst>
        </p14:section>
        <p14:section name="05 Ansprechpersonen" id="{CC870BCC-8721-854C-9955-49D7C93275B9}">
          <p14:sldIdLst>
            <p14:sldId id="274"/>
            <p14:sldId id="329"/>
            <p14:sldId id="330"/>
            <p14:sldId id="295"/>
          </p14:sldIdLst>
        </p14:section>
        <p14:section name="06 Kommunikation" id="{6F3BC0E7-5DE2-3342-A237-71615F2B8F9E}">
          <p14:sldIdLst>
            <p14:sldId id="275"/>
            <p14:sldId id="280"/>
            <p14:sldId id="310"/>
            <p14:sldId id="334"/>
          </p14:sldIdLst>
        </p14:section>
        <p14:section name="Schluss" id="{B6347544-AF43-AF42-B1D8-6F32D4F434ED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A10352-3904-17F2-467A-67E5BC2E0C78}" name="Schambach, Judith" initials="SJ" userId="S-1-5-21-1499261727-55176102-3529509929-416167" providerId="AD"/>
  <p188:author id="{F3C9D3D8-1668-EC03-A184-629F6339816A}" name="Garrett, Madison" initials="GM" userId="S::Madison.Garrett@campus.lmu.de::e2178467-fe59-416d-8648-d10511006d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C0D15"/>
    <a:srgbClr val="F28700"/>
    <a:srgbClr val="011893"/>
    <a:srgbClr val="00883A"/>
    <a:srgbClr val="616468"/>
    <a:srgbClr val="202321"/>
    <a:srgbClr val="F1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07" autoAdjust="0"/>
    <p:restoredTop sz="91872" autoAdjust="0"/>
  </p:normalViewPr>
  <p:slideViewPr>
    <p:cSldViewPr snapToGrid="0" snapToObjects="1" showGuides="1">
      <p:cViewPr>
        <p:scale>
          <a:sx n="110" d="100"/>
          <a:sy n="110" d="100"/>
        </p:scale>
        <p:origin x="216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3134" y="3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3D6EB26-41B6-4E19-83EC-E73738E884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9D0FE7-2B93-4C58-A1DB-4617AFF6CC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FB590-A5F8-45EA-AB8E-CD3CA1FFE55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26.09.25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6C06B4-579F-4E55-B0ED-E501BEC306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145B85-05F0-4185-9F6F-AE416F8A75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A10E1-8931-4664-8B15-CAB9FC81E556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0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C3ABC7-27AC-6D40-86E4-0C355E54A764}" type="datetimeFigureOut">
              <a:rPr lang="de-DE" smtClean="0"/>
              <a:pPr/>
              <a:t>26.09.25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1CAD0D-262D-F145-A422-6EFA995C3514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863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518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4025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240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407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341BB-9DBE-34E6-E04A-C3B13A6C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4D7B4-ACC6-809B-6877-C14AEF96F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D09CB-81BB-2364-37DC-E23E2D7FD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F6D58-9A2A-C22C-56CE-5AD35BA3B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3236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C118E-B15C-EDE0-CF52-6C7B472CB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0C780-CD72-6537-A167-E33CA360D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1EEA5C-BBD8-72C2-0244-F00EF0818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AD336-9667-ED15-9D01-B01D6A5E1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063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254F1-363D-6B7B-4AA1-C0E1FA72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C1527-F5CB-EC78-8251-0DA740A49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555A6-D28C-EC8C-9115-168369827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D155D-F6FB-D661-36E6-882F8EB7D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766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EA5F5-87CF-91EE-0709-BB51966DE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DA345-821A-AAA8-4A88-57A469385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034ACC-E58C-80BF-8F8F-03AAEF1BE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332E3-BBBF-1C5F-4294-879F2A318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8825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E48F5-DDE3-5881-8B8F-1A24028C0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C65FDE-9A01-ECA9-AC82-B903EA8F9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742A8-1645-6474-9117-7C83BC11A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9C2B8-6AAA-E636-A897-6E937E561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9532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59113-E28C-6232-4010-B458C0F94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FBA3A-7059-D7CA-6D1C-97DDFDAB0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F33996-47A5-0BCF-3570-8E59D5C51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A4225-53CE-708C-BB66-F5B188C3C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90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EE23B-8F6E-108F-D785-B4B1577C6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88174-940F-9FFF-A986-0BECB02CC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C7D28-157D-0026-24AD-3E614E78F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4F262-120F-32F4-08AD-7651361FB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8427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TÜ </a:t>
            </a:r>
            <a:r>
              <a:rPr lang="en-US" dirty="0" err="1"/>
              <a:t>Einführung</a:t>
            </a:r>
            <a:r>
              <a:rPr lang="en-US" dirty="0"/>
              <a:t> in die </a:t>
            </a:r>
            <a:r>
              <a:rPr lang="en-US" dirty="0" err="1"/>
              <a:t>Soziologie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Woche</a:t>
            </a:r>
            <a:r>
              <a:rPr lang="en-US" dirty="0"/>
              <a:t> </a:t>
            </a:r>
            <a:r>
              <a:rPr lang="en-US" dirty="0" err="1"/>
              <a:t>später</a:t>
            </a:r>
            <a:r>
              <a:rPr lang="en-US" dirty="0"/>
              <a:t> + </a:t>
            </a:r>
            <a:r>
              <a:rPr lang="en-US" dirty="0" err="1"/>
              <a:t>Windhundverfahren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5627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56A98-1E28-767A-5D84-2B0BE8688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CF652-A53E-6697-4119-BC7817EA5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17EEB-5A58-EF3C-29C9-0BD9E0CFF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2D75F-1B41-5177-DE7C-7F01F2DC6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3834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595B9-D439-41A4-9276-3E617DE3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F86D5-465D-FA69-35BF-3F8A12791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CEEA2-47BC-E122-3F95-CA23E73CD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B9DAC-85DD-DF86-96E4-E5B17E908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382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1B96F-9BF5-1867-2F12-A2B1802AA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425A6F-2A7D-3829-797B-EB08E6DE2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32B526-6EB8-3063-4434-253435AFF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EF630-E928-9DF5-8BD1-055503435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7695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C78E2-589B-C685-809C-58E962CBC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3BFD78-8ABA-E191-4B64-6565879DD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5EF40-40D3-B20F-D6FB-C50B9A95E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Wichtig</a:t>
            </a:r>
            <a:r>
              <a:rPr lang="en-US" dirty="0"/>
              <a:t>: </a:t>
            </a:r>
            <a:r>
              <a:rPr lang="en-US" dirty="0" err="1"/>
              <a:t>unterschiedliche</a:t>
            </a:r>
            <a:r>
              <a:rPr lang="en-US" dirty="0"/>
              <a:t> </a:t>
            </a:r>
            <a:r>
              <a:rPr lang="en-US" dirty="0" err="1"/>
              <a:t>Kombinationen</a:t>
            </a:r>
            <a:r>
              <a:rPr lang="en-US" dirty="0"/>
              <a:t> </a:t>
            </a:r>
            <a:r>
              <a:rPr lang="en-US" dirty="0" err="1"/>
              <a:t>möglich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z.B.</a:t>
            </a:r>
            <a:r>
              <a:rPr lang="en-US" dirty="0"/>
              <a:t> </a:t>
            </a:r>
            <a:r>
              <a:rPr lang="en-US" dirty="0" err="1"/>
              <a:t>Hausarbeit</a:t>
            </a:r>
            <a:r>
              <a:rPr lang="en-US" dirty="0"/>
              <a:t> UND </a:t>
            </a:r>
            <a:r>
              <a:rPr lang="en-US" dirty="0" err="1"/>
              <a:t>Übungen</a:t>
            </a:r>
            <a:r>
              <a:rPr lang="en-US" dirty="0"/>
              <a:t> UND </a:t>
            </a:r>
            <a:r>
              <a:rPr lang="en-US" dirty="0" err="1"/>
              <a:t>Referat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3F5F9-2C4C-9B53-8663-BA04F5CE6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5875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F1D66-A926-8671-9D11-8F89C4FC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F8BB3-654B-A7DA-2B4E-AACFFD63E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28504-1A14-6F23-3FFC-01969C6FB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1CEC4-2B37-197E-5E13-201DF64D7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678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17945-674A-19A6-CF8E-F49CEDF4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27A83-9E19-9E3C-7183-796EB438A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3D6D-B39E-406D-46F9-A81B1BC15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1A85-47FB-5DD8-9B95-9730CB8E5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873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6046-FBD6-B295-2C56-FA38235C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E6CA0-35C6-3367-897F-C27D92B2E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0868C-3018-B57C-BE17-DFEEBC8AA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E163F-8F2D-276D-BFF8-771CDDA2F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422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CDCD-CA6D-2265-40DD-224D7DDE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17FFCD-9CBB-9466-451B-249924D35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3A2E5B-9DEC-2AED-AE1F-F2E9CAB40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03376-1E4E-B27D-7220-42D5C235D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54399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4312-8696-4758-5919-780B3AF2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477EA-D41F-39B4-A889-23E98E0D15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CE3D7-A9EE-D57C-1D0E-9E70A6194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094F-D5AE-97E0-8668-0F5EF0B051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2821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137D-3BB0-BA32-DD07-02C408E2B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F81A7-7165-8C14-7F1B-2FBC26621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4D28D-7C76-0EB6-9EA5-81596AC3F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CCBDA-1F5D-AB06-06D9-74EA042F8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613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5F0EA-5A84-2EC0-9A17-6F1FC0474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DD7EF-CEC2-88C6-D93D-946CCB4D7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66CF9-4390-8668-F511-EE06E5DD8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Tutor:innen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Ehrenamtliche</a:t>
            </a:r>
            <a:r>
              <a:rPr lang="en-US" dirty="0"/>
              <a:t> </a:t>
            </a:r>
            <a:r>
              <a:rPr lang="en-US" dirty="0" err="1"/>
              <a:t>studentische</a:t>
            </a:r>
            <a:r>
              <a:rPr lang="en-US" dirty="0"/>
              <a:t> </a:t>
            </a:r>
            <a:r>
              <a:rPr lang="en-US" dirty="0" err="1"/>
              <a:t>Ansprechpersonen</a:t>
            </a:r>
            <a:endParaRPr lang="en-US" dirty="0"/>
          </a:p>
          <a:p>
            <a:r>
              <a:rPr lang="en-US" dirty="0"/>
              <a:t>• Viele </a:t>
            </a:r>
            <a:r>
              <a:rPr lang="en-US" dirty="0" err="1"/>
              <a:t>Fakultäten</a:t>
            </a:r>
            <a:r>
              <a:rPr lang="en-US" dirty="0"/>
              <a:t> </a:t>
            </a:r>
            <a:r>
              <a:rPr lang="en-US" dirty="0" err="1"/>
              <a:t>vertreten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Ausgebildet</a:t>
            </a:r>
            <a:r>
              <a:rPr lang="en-US" dirty="0"/>
              <a:t> von der </a:t>
            </a:r>
            <a:r>
              <a:rPr lang="en-US" dirty="0" err="1"/>
              <a:t>Beratungsstelle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Unterstützung</a:t>
            </a:r>
            <a:r>
              <a:rPr lang="en-US" dirty="0"/>
              <a:t> von und </a:t>
            </a:r>
            <a:r>
              <a:rPr lang="en-US" dirty="0" err="1"/>
              <a:t>Austausch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Studierenden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Fungieren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Bindeglied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dirty="0" err="1"/>
              <a:t>Studierenden</a:t>
            </a:r>
            <a:r>
              <a:rPr lang="en-US" dirty="0"/>
              <a:t>, </a:t>
            </a:r>
            <a:r>
              <a:rPr lang="en-US" dirty="0" err="1"/>
              <a:t>Studiengangskoordination</a:t>
            </a:r>
            <a:r>
              <a:rPr lang="en-US" dirty="0"/>
              <a:t>, </a:t>
            </a:r>
            <a:r>
              <a:rPr lang="en-US" dirty="0" err="1"/>
              <a:t>Dozierenden</a:t>
            </a:r>
            <a:r>
              <a:rPr lang="en-US" dirty="0"/>
              <a:t> und der </a:t>
            </a:r>
            <a:r>
              <a:rPr lang="en-US" dirty="0" err="1"/>
              <a:t>Beratungsstelle</a:t>
            </a:r>
            <a:endParaRPr lang="en-US" dirty="0"/>
          </a:p>
          <a:p>
            <a:endParaRPr lang="en-US" dirty="0"/>
          </a:p>
          <a:p>
            <a:r>
              <a:rPr lang="en-US" dirty="0"/>
              <a:t>2. Peer-Groups</a:t>
            </a:r>
          </a:p>
          <a:p>
            <a:r>
              <a:rPr lang="en-US" dirty="0"/>
              <a:t>für Seh-, </a:t>
            </a:r>
            <a:r>
              <a:rPr lang="en-US" dirty="0" err="1"/>
              <a:t>Hör</a:t>
            </a:r>
            <a:r>
              <a:rPr lang="en-US" dirty="0"/>
              <a:t>- und </a:t>
            </a:r>
            <a:r>
              <a:rPr lang="en-US" dirty="0" err="1"/>
              <a:t>Mobilitätseinschränkungen</a:t>
            </a:r>
            <a:r>
              <a:rPr lang="en-US" dirty="0"/>
              <a:t>, (</a:t>
            </a:r>
            <a:r>
              <a:rPr lang="en-US" dirty="0" err="1"/>
              <a:t>chronische</a:t>
            </a:r>
            <a:r>
              <a:rPr lang="en-US" dirty="0"/>
              <a:t> und </a:t>
            </a:r>
            <a:r>
              <a:rPr lang="en-US" dirty="0" err="1"/>
              <a:t>psychische</a:t>
            </a:r>
            <a:r>
              <a:rPr lang="en-US" dirty="0"/>
              <a:t> </a:t>
            </a:r>
            <a:r>
              <a:rPr lang="en-US" dirty="0" err="1"/>
              <a:t>Erkrankungen</a:t>
            </a:r>
            <a:r>
              <a:rPr lang="en-US" dirty="0"/>
              <a:t>) </a:t>
            </a:r>
            <a:r>
              <a:rPr lang="en-US" dirty="0" err="1"/>
              <a:t>sowie</a:t>
            </a:r>
            <a:r>
              <a:rPr lang="en-US" dirty="0"/>
              <a:t> für ADHS und </a:t>
            </a:r>
            <a:r>
              <a:rPr lang="en-US" dirty="0" err="1"/>
              <a:t>Autismus</a:t>
            </a:r>
            <a:endParaRPr lang="en-US" dirty="0"/>
          </a:p>
          <a:p>
            <a:r>
              <a:rPr lang="en-US" dirty="0"/>
              <a:t>• Diskussionsforen/</a:t>
            </a:r>
            <a:r>
              <a:rPr lang="en-US" dirty="0" err="1"/>
              <a:t>persönlicher</a:t>
            </a:r>
            <a:r>
              <a:rPr lang="en-US" dirty="0"/>
              <a:t> </a:t>
            </a:r>
            <a:r>
              <a:rPr lang="en-US" dirty="0" err="1"/>
              <a:t>Austausch</a:t>
            </a:r>
            <a:r>
              <a:rPr lang="en-US" dirty="0"/>
              <a:t> in </a:t>
            </a:r>
            <a:r>
              <a:rPr lang="en-US" dirty="0" err="1"/>
              <a:t>Netzwerken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Treffen</a:t>
            </a:r>
            <a:r>
              <a:rPr lang="en-US" dirty="0"/>
              <a:t> (</a:t>
            </a:r>
            <a:r>
              <a:rPr lang="en-US" dirty="0" err="1"/>
              <a:t>virtuell</a:t>
            </a:r>
            <a:r>
              <a:rPr lang="en-US" dirty="0"/>
              <a:t> und </a:t>
            </a:r>
            <a:r>
              <a:rPr lang="en-US" dirty="0" err="1"/>
              <a:t>persönlich</a:t>
            </a:r>
            <a:r>
              <a:rPr lang="en-US" dirty="0"/>
              <a:t>)</a:t>
            </a:r>
          </a:p>
          <a:p>
            <a:r>
              <a:rPr lang="en-US" dirty="0"/>
              <a:t>• </a:t>
            </a:r>
            <a:r>
              <a:rPr lang="en-US" dirty="0" err="1"/>
              <a:t>Fragen</a:t>
            </a:r>
            <a:r>
              <a:rPr lang="en-US" dirty="0"/>
              <a:t> </a:t>
            </a:r>
            <a:r>
              <a:rPr lang="en-US" dirty="0" err="1"/>
              <a:t>aller</a:t>
            </a:r>
            <a:r>
              <a:rPr lang="en-US" dirty="0"/>
              <a:t> Art für </a:t>
            </a:r>
            <a:r>
              <a:rPr lang="en-US" dirty="0" err="1"/>
              <a:t>spezifische</a:t>
            </a:r>
            <a:r>
              <a:rPr lang="en-US" dirty="0"/>
              <a:t> </a:t>
            </a:r>
            <a:r>
              <a:rPr lang="en-US" dirty="0" err="1"/>
              <a:t>Beeinträchtigungen</a:t>
            </a:r>
            <a:r>
              <a:rPr lang="en-US" dirty="0"/>
              <a:t> und </a:t>
            </a:r>
            <a:r>
              <a:rPr lang="en-US" dirty="0" err="1"/>
              <a:t>individuelle</a:t>
            </a:r>
            <a:r>
              <a:rPr lang="en-US" dirty="0"/>
              <a:t> </a:t>
            </a:r>
            <a:r>
              <a:rPr lang="en-US" dirty="0" err="1"/>
              <a:t>Probleme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3. IBS: </a:t>
            </a:r>
            <a:r>
              <a:rPr lang="en-US" dirty="0" err="1"/>
              <a:t>Interessensgruppe</a:t>
            </a:r>
            <a:r>
              <a:rPr lang="en-US" dirty="0"/>
              <a:t> für </a:t>
            </a:r>
            <a:r>
              <a:rPr lang="en-US" dirty="0" err="1"/>
              <a:t>Studierende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und </a:t>
            </a:r>
            <a:r>
              <a:rPr lang="en-US" dirty="0" err="1"/>
              <a:t>ohne</a:t>
            </a:r>
            <a:r>
              <a:rPr lang="en-US" dirty="0"/>
              <a:t> </a:t>
            </a:r>
            <a:r>
              <a:rPr lang="en-US" dirty="0" err="1"/>
              <a:t>Beeinträchtigung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71194-A59D-08AA-19EB-DBF96540C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8976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7A41-A65B-46EF-FF3A-4D189592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6C4C6-408A-3BF4-64F4-FA5311000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C35F3-D223-CAE5-89EB-375E961FC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45D1B-75E9-4AA5-1698-27FC38F17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877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2A726-7BD7-F661-BF7F-F0CDE9F64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6E1F5-F4BC-B3D3-48D3-D418E29D1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B595B-E2EC-B4C6-F555-26BBC98C7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465CD-39CE-3DCE-A3EE-0F388AFD3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691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D7EC-6E45-9C08-2C0A-15D1DF83F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04983-B0E3-FDEE-9D07-BFEBB5390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4D26D-3BA3-618D-7194-95C403849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Geschwister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-Scholl-Platz 1</a:t>
            </a:r>
          </a:p>
          <a:p>
            <a:pPr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80539 München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BD8BA-0735-E057-43C6-26A3DF9E6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08378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Freier </a:t>
            </a:r>
            <a:r>
              <a:rPr lang="en-US" dirty="0" err="1"/>
              <a:t>Zugang</a:t>
            </a:r>
            <a:br>
              <a:rPr lang="en-US" dirty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Studienorientierungsverfahren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Voranmeldeverfahren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Örtliche</a:t>
            </a:r>
            <a:r>
              <a:rPr lang="en-US" dirty="0"/>
              <a:t> </a:t>
            </a:r>
            <a:r>
              <a:rPr lang="en-US" dirty="0" err="1"/>
              <a:t>Zulassungsbeschränkung</a:t>
            </a:r>
            <a:br>
              <a:rPr lang="en-US" dirty="0"/>
            </a:b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noProof="0" dirty="0"/>
              <a:t>Für Nebenfächer mit örtlicher Zulassungsbeschränkung, mit Voranmeldeverfahren oder mit Studienorientierungsverfahren ist eine frist- und formgerechte Bewerbung erforderlich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50632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0544-B6A4-30FF-048B-8C668F5F6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2268B-124A-2EA4-C2B0-7126435E4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46882-DA73-2D0E-4F45-DEC263FD3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0D76F-0FEE-4E06-F375-F4BCF495DC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50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20AEA-327C-9938-3B03-2F7943BE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24C091-0631-EF18-F56F-8D2AE3E32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70033-86BA-AF87-2136-420763D47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45503-AE67-C5B2-289A-4115BE50D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0249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1" name="Bildplatzhalter 11">
            <a:extLst>
              <a:ext uri="{FF2B5EF4-FFF2-40B4-BE49-F238E27FC236}">
                <a16:creationId xmlns:a16="http://schemas.microsoft.com/office/drawing/2014/main" id="{78077E49-BB75-47DD-A564-32F635D212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4D7C6A-4C73-4663-8682-62AF58C8B9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72100" y="1484313"/>
            <a:ext cx="6819900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83523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0" name="Bildplatzhalter 11">
            <a:extLst>
              <a:ext uri="{FF2B5EF4-FFF2-40B4-BE49-F238E27FC236}">
                <a16:creationId xmlns:a16="http://schemas.microsoft.com/office/drawing/2014/main" id="{E49330AE-63CD-4FA0-B981-354A53DBE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D60EF3-4399-487D-BFA4-B4727760F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62575" y="1484313"/>
            <a:ext cx="6829425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61245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925BAD-1A03-46E3-83C6-927F3F232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8A3F8208-5ABF-4B9A-B91A-356813173B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8747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Bildplatzhalter 6">
            <a:extLst>
              <a:ext uri="{FF2B5EF4-FFF2-40B4-BE49-F238E27FC236}">
                <a16:creationId xmlns:a16="http://schemas.microsoft.com/office/drawing/2014/main" id="{CB3A64BB-66BD-574D-8D10-B6B91D0A2D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FD34168-7A63-4BE9-B1FA-940397BC8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69A4752-2B43-4B39-B027-47806A5DDC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08614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54FBD0-4BBB-413C-96F0-376E5E59C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4982841-B6DD-4A02-88CD-381D8C4A32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02347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25F89-1710-447C-BA80-DE17C2EF1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0" y="2151208"/>
            <a:ext cx="7200000" cy="1418469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de-DE" dirty="0"/>
              <a:t>1. Erstes Kapitel</a:t>
            </a:r>
          </a:p>
        </p:txBody>
      </p:sp>
    </p:spTree>
    <p:extLst>
      <p:ext uri="{BB962C8B-B14F-4D97-AF65-F5344CB8AC3E}">
        <p14:creationId xmlns:p14="http://schemas.microsoft.com/office/powerpoint/2010/main" val="217875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A6560-2FDE-481D-9A8E-1866470D9A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1" y="444249"/>
            <a:ext cx="9577019" cy="104298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Seitentitel mit einer Zeile oder</a:t>
            </a:r>
            <a:br>
              <a:rPr lang="de-DE" dirty="0"/>
            </a:br>
            <a:r>
              <a:rPr lang="de-DE" dirty="0"/>
              <a:t>maximal zwei Zeilen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E4071A-44EF-49AA-BAC4-8488C57EB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486" y="1493101"/>
            <a:ext cx="10166228" cy="9382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900">
                <a:solidFill>
                  <a:srgbClr val="616468"/>
                </a:solidFill>
              </a:defRPr>
            </a:lvl1pPr>
            <a:lvl2pPr marL="407778" indent="0">
              <a:buNone/>
              <a:defRPr sz="1900">
                <a:solidFill>
                  <a:schemeClr val="tx2"/>
                </a:solidFill>
              </a:defRPr>
            </a:lvl2pPr>
            <a:lvl3pPr marL="815557" indent="0">
              <a:buNone/>
              <a:defRPr>
                <a:solidFill>
                  <a:schemeClr val="tx2"/>
                </a:solidFill>
              </a:defRPr>
            </a:lvl3pPr>
            <a:lvl4pPr marL="1223335" indent="0">
              <a:buNone/>
              <a:defRPr>
                <a:solidFill>
                  <a:schemeClr val="tx2"/>
                </a:solidFill>
              </a:defRPr>
            </a:lvl4pPr>
            <a:lvl5pPr marL="1631113" indent="0">
              <a:buNone/>
              <a:defRPr>
                <a:solidFill>
                  <a:schemeClr val="tx2"/>
                </a:solidFill>
              </a:defRPr>
            </a:lvl5pPr>
          </a:lstStyle>
          <a:p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Ne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quatur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?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incipietur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accaepe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lenduciae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Itae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voluptatem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facepelita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dolupta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pore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venti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blanien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tionsec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tempellabor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magnam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soloreria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quevoluptaturi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dolores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earis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vendae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nobis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lab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acculliqui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tecte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es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ressi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ulparis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apeliqui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ipiet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modio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 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99ED17-8C0B-4A38-8622-48A70F4A88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684" y="2635982"/>
            <a:ext cx="10166228" cy="2859210"/>
          </a:xfrm>
          <a:prstGeom prst="rect">
            <a:avLst/>
          </a:prstGeom>
        </p:spPr>
        <p:txBody>
          <a:bodyPr/>
          <a:lstStyle>
            <a:lvl1pPr marL="324000" indent="-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>
                <a:solidFill>
                  <a:srgbClr val="616468"/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900">
                <a:solidFill>
                  <a:srgbClr val="616468"/>
                </a:solidFill>
              </a:defRPr>
            </a:lvl2pPr>
          </a:lstStyle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Itaquas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Pelit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laut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pliciis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reptatio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illestius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Offici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pedi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omnis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sinci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totae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perit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quamet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liscium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landia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quiasit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Quunda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doloreste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maximus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sapicipici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ab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non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nullori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doluptassi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saniscitate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consequi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audae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simporem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venim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voloreptae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eturiam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coribus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pPr lvl="0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Ucia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sam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quid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sequias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rat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facersp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edissuntotas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et,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berum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verore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represcium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Adistis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aliquatem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accaecum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nossunt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ratiam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voluptur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?</a:t>
            </a:r>
          </a:p>
          <a:p>
            <a:pPr lvl="1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1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FF3871DC-3AE6-0046-9798-2B74B19887B1}"/>
              </a:ext>
            </a:extLst>
          </p:cNvPr>
          <p:cNvSpPr/>
          <p:nvPr userDrawn="1"/>
        </p:nvSpPr>
        <p:spPr>
          <a:xfrm>
            <a:off x="442800" y="1484313"/>
            <a:ext cx="832193" cy="685829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136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58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323A9624-D6DE-C345-9C75-F17A8B2EFEFC}"/>
              </a:ext>
            </a:extLst>
          </p:cNvPr>
          <p:cNvSpPr/>
          <p:nvPr userDrawn="1"/>
        </p:nvSpPr>
        <p:spPr>
          <a:xfrm>
            <a:off x="2820756" y="1484313"/>
            <a:ext cx="832193" cy="68582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255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7699AD87-10CD-5C43-A6B2-3E71A6C1E6A5}"/>
              </a:ext>
            </a:extLst>
          </p:cNvPr>
          <p:cNvSpPr/>
          <p:nvPr userDrawn="1"/>
        </p:nvSpPr>
        <p:spPr>
          <a:xfrm>
            <a:off x="1631778" y="1484313"/>
            <a:ext cx="832193" cy="685829"/>
          </a:xfrm>
          <a:prstGeom prst="rect">
            <a:avLst/>
          </a:prstGeom>
          <a:solidFill>
            <a:schemeClr val="tx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E6E40C0-B5CF-3040-971F-4D8BB55D0746}"/>
              </a:ext>
            </a:extLst>
          </p:cNvPr>
          <p:cNvSpPr/>
          <p:nvPr userDrawn="1"/>
        </p:nvSpPr>
        <p:spPr>
          <a:xfrm>
            <a:off x="442802" y="2240393"/>
            <a:ext cx="83219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LMU Grün </a:t>
            </a:r>
            <a:b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</a:b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5A2A488E-BCE0-BB4B-959A-3AC0A2CF9AFD}"/>
              </a:ext>
            </a:extLst>
          </p:cNvPr>
          <p:cNvSpPr/>
          <p:nvPr userDrawn="1"/>
        </p:nvSpPr>
        <p:spPr>
          <a:xfrm>
            <a:off x="442800" y="3144823"/>
            <a:ext cx="607189" cy="500399"/>
          </a:xfrm>
          <a:prstGeom prst="rect">
            <a:avLst/>
          </a:prstGeom>
          <a:solidFill>
            <a:schemeClr val="bg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98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104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BAF76B9D-1CB6-774E-B88E-0CACB598FEF6}"/>
              </a:ext>
            </a:extLst>
          </p:cNvPr>
          <p:cNvSpPr/>
          <p:nvPr userDrawn="1"/>
        </p:nvSpPr>
        <p:spPr>
          <a:xfrm>
            <a:off x="2177818" y="3144823"/>
            <a:ext cx="607189" cy="500399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231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D45CC143-00CB-E043-9C6B-880F634668A7}"/>
              </a:ext>
            </a:extLst>
          </p:cNvPr>
          <p:cNvSpPr/>
          <p:nvPr userDrawn="1"/>
        </p:nvSpPr>
        <p:spPr>
          <a:xfrm>
            <a:off x="1310310" y="3144823"/>
            <a:ext cx="607189" cy="500399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192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193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195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C2788AA0-4D28-CA47-A881-1819C9B7F2B2}"/>
              </a:ext>
            </a:extLst>
          </p:cNvPr>
          <p:cNvSpPr/>
          <p:nvPr userDrawn="1"/>
        </p:nvSpPr>
        <p:spPr>
          <a:xfrm>
            <a:off x="3045759" y="3144823"/>
            <a:ext cx="607189" cy="500399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245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0A40CC5-176B-9442-82E4-408CAB2349BC}"/>
              </a:ext>
            </a:extLst>
          </p:cNvPr>
          <p:cNvSpPr/>
          <p:nvPr userDrawn="1"/>
        </p:nvSpPr>
        <p:spPr>
          <a:xfrm>
            <a:off x="442802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Dunkelgrau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FA56A28D-A369-AD4B-AF9B-25C454F18A4E}"/>
              </a:ext>
            </a:extLst>
          </p:cNvPr>
          <p:cNvSpPr/>
          <p:nvPr userDrawn="1"/>
        </p:nvSpPr>
        <p:spPr>
          <a:xfrm>
            <a:off x="1310310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Mittelgrau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EF2EF5B-E92A-5D4A-8161-D33FFACE7341}"/>
              </a:ext>
            </a:extLst>
          </p:cNvPr>
          <p:cNvSpPr/>
          <p:nvPr userDrawn="1"/>
        </p:nvSpPr>
        <p:spPr>
          <a:xfrm>
            <a:off x="2187234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Hellgrau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14B21CFC-1C2A-AD4E-82DE-A68CEF4308BE}"/>
              </a:ext>
            </a:extLst>
          </p:cNvPr>
          <p:cNvSpPr/>
          <p:nvPr userDrawn="1"/>
        </p:nvSpPr>
        <p:spPr>
          <a:xfrm>
            <a:off x="3048909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Lichtgrau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73389B4-7374-AB43-B9CD-0CA5B6ED4B02}"/>
              </a:ext>
            </a:extLst>
          </p:cNvPr>
          <p:cNvSpPr/>
          <p:nvPr userDrawn="1"/>
        </p:nvSpPr>
        <p:spPr>
          <a:xfrm>
            <a:off x="1617118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Schwarz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A8E62580-B452-9141-99B8-14D406341FD8}"/>
              </a:ext>
            </a:extLst>
          </p:cNvPr>
          <p:cNvSpPr/>
          <p:nvPr userDrawn="1"/>
        </p:nvSpPr>
        <p:spPr>
          <a:xfrm>
            <a:off x="2821937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Weiss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5C5DB8B7-067A-624F-90A9-5FE69A8819FA}"/>
              </a:ext>
            </a:extLst>
          </p:cNvPr>
          <p:cNvSpPr/>
          <p:nvPr userDrawn="1"/>
        </p:nvSpPr>
        <p:spPr>
          <a:xfrm>
            <a:off x="4619182" y="1485446"/>
            <a:ext cx="607189" cy="500399"/>
          </a:xfrm>
          <a:prstGeom prst="rect">
            <a:avLst/>
          </a:prstGeom>
          <a:solidFill>
            <a:schemeClr val="accent4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A10FA4C-181C-BD41-AD4E-730F52457796}"/>
              </a:ext>
            </a:extLst>
          </p:cNvPr>
          <p:cNvSpPr/>
          <p:nvPr userDrawn="1"/>
        </p:nvSpPr>
        <p:spPr>
          <a:xfrm>
            <a:off x="6354200" y="1485446"/>
            <a:ext cx="607189" cy="500399"/>
          </a:xfrm>
          <a:prstGeom prst="rect">
            <a:avLst/>
          </a:prstGeom>
          <a:solidFill>
            <a:schemeClr val="accent6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140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64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145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A2466A38-6ECC-DF4F-869F-B98502E2D6A6}"/>
              </a:ext>
            </a:extLst>
          </p:cNvPr>
          <p:cNvSpPr/>
          <p:nvPr userDrawn="1"/>
        </p:nvSpPr>
        <p:spPr>
          <a:xfrm>
            <a:off x="5486692" y="1485446"/>
            <a:ext cx="607189" cy="500399"/>
          </a:xfrm>
          <a:prstGeom prst="rect">
            <a:avLst/>
          </a:prstGeom>
          <a:solidFill>
            <a:schemeClr val="accent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59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227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59F62C27-0EB2-5442-90B6-6A8F0C17931E}"/>
              </a:ext>
            </a:extLst>
          </p:cNvPr>
          <p:cNvSpPr/>
          <p:nvPr userDrawn="1"/>
        </p:nvSpPr>
        <p:spPr>
          <a:xfrm>
            <a:off x="7222141" y="1485446"/>
            <a:ext cx="607189" cy="500399"/>
          </a:xfrm>
          <a:prstGeom prst="rect">
            <a:avLst/>
          </a:prstGeom>
          <a:solidFill>
            <a:srgbClr val="DC0D1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5B9B3239-0231-A24D-B42D-624E409B3D20}"/>
              </a:ext>
            </a:extLst>
          </p:cNvPr>
          <p:cNvSpPr/>
          <p:nvPr userDrawn="1"/>
        </p:nvSpPr>
        <p:spPr>
          <a:xfrm>
            <a:off x="4619184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Blau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D90492F4-04D9-0D48-A32F-3E322C29483A}"/>
              </a:ext>
            </a:extLst>
          </p:cNvPr>
          <p:cNvSpPr/>
          <p:nvPr userDrawn="1"/>
        </p:nvSpPr>
        <p:spPr>
          <a:xfrm>
            <a:off x="5486691" y="2091158"/>
            <a:ext cx="705915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Cyan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0C3949AB-62CF-6643-83F3-F76B12005678}"/>
              </a:ext>
            </a:extLst>
          </p:cNvPr>
          <p:cNvSpPr/>
          <p:nvPr userDrawn="1"/>
        </p:nvSpPr>
        <p:spPr>
          <a:xfrm>
            <a:off x="6363616" y="2091157"/>
            <a:ext cx="70591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Violett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3CD1B9CD-D09C-5D4A-B064-6355897E2041}"/>
              </a:ext>
            </a:extLst>
          </p:cNvPr>
          <p:cNvSpPr/>
          <p:nvPr userDrawn="1"/>
        </p:nvSpPr>
        <p:spPr>
          <a:xfrm>
            <a:off x="7225291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Rot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E0B457DF-BD61-044B-ACA4-342889CA02A1}"/>
              </a:ext>
            </a:extLst>
          </p:cNvPr>
          <p:cNvSpPr/>
          <p:nvPr userDrawn="1"/>
        </p:nvSpPr>
        <p:spPr>
          <a:xfrm>
            <a:off x="4619182" y="2490933"/>
            <a:ext cx="607189" cy="500399"/>
          </a:xfrm>
          <a:prstGeom prst="rect">
            <a:avLst/>
          </a:prstGeom>
          <a:solidFill>
            <a:srgbClr val="F18700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241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0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4931D8B5-D9AB-D547-B4C3-602A0499C239}"/>
              </a:ext>
            </a:extLst>
          </p:cNvPr>
          <p:cNvSpPr/>
          <p:nvPr userDrawn="1"/>
        </p:nvSpPr>
        <p:spPr>
          <a:xfrm>
            <a:off x="4619184" y="3096644"/>
            <a:ext cx="86750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Orange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7818" y="444257"/>
            <a:ext cx="9571269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Farbübersicht</a:t>
            </a:r>
          </a:p>
        </p:txBody>
      </p:sp>
    </p:spTree>
    <p:extLst>
      <p:ext uri="{BB962C8B-B14F-4D97-AF65-F5344CB8AC3E}">
        <p14:creationId xmlns:p14="http://schemas.microsoft.com/office/powerpoint/2010/main" val="277468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mit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2" y="444257"/>
            <a:ext cx="9568595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Titel mit Inhalt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EFC134-44F4-4ACC-9EF7-B0CCCECBE3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6088" y="1484313"/>
            <a:ext cx="11303000" cy="492918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200">
                <a:solidFill>
                  <a:srgbClr val="616468"/>
                </a:solidFill>
              </a:defRPr>
            </a:lvl1pPr>
            <a:lvl2pPr>
              <a:buClr>
                <a:schemeClr val="tx1"/>
              </a:buClr>
              <a:defRPr sz="2100">
                <a:solidFill>
                  <a:srgbClr val="616468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rgbClr val="616468"/>
                </a:solidFill>
              </a:defRPr>
            </a:lvl3pPr>
            <a:lvl4pPr>
              <a:buClr>
                <a:schemeClr val="tx1"/>
              </a:buClr>
              <a:defRPr sz="1900">
                <a:solidFill>
                  <a:srgbClr val="616468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rgbClr val="616468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9535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0" y="444257"/>
            <a:ext cx="9577387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Nur Titel</a:t>
            </a:r>
          </a:p>
        </p:txBody>
      </p:sp>
    </p:spTree>
    <p:extLst>
      <p:ext uri="{BB962C8B-B14F-4D97-AF65-F5344CB8AC3E}">
        <p14:creationId xmlns:p14="http://schemas.microsoft.com/office/powerpoint/2010/main" val="61024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4">
            <a:extLst>
              <a:ext uri="{FF2B5EF4-FFF2-40B4-BE49-F238E27FC236}">
                <a16:creationId xmlns:a16="http://schemas.microsoft.com/office/drawing/2014/main" id="{63CEC714-79BB-CB4B-8FB7-5903011CD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5649600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Absendername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Musterstraße 00 · 80000 München · Tel. +49 89 0000 0000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 err="1">
                <a:effectLst/>
                <a:latin typeface="Arial" panose="020B0604020202020204" pitchFamily="34" charset="0"/>
              </a:rPr>
              <a:t>info@musterdomain.de</a:t>
            </a:r>
            <a:r>
              <a:rPr lang="de-DE" b="1" dirty="0">
                <a:effectLst/>
                <a:latin typeface="Arial" panose="020B0604020202020204" pitchFamily="34" charset="0"/>
              </a:rPr>
              <a:t> · </a:t>
            </a:r>
            <a:r>
              <a:rPr lang="de-DE" b="1" dirty="0" err="1">
                <a:effectLst/>
                <a:latin typeface="Arial" panose="020B0604020202020204" pitchFamily="34" charset="0"/>
              </a:rPr>
              <a:t>www.musterdomain.de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D72F1F-1A49-6848-A8CB-5DD9EC0B6D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8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A465598-6EE5-EE49-A177-6E3551F9A56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46400" y="434007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6" r:id="rId2"/>
    <p:sldLayoutId id="2147483661" r:id="rId3"/>
    <p:sldLayoutId id="2147483677" r:id="rId4"/>
    <p:sldLayoutId id="2147483669" r:id="rId5"/>
    <p:sldLayoutId id="2147483655" r:id="rId6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9" pos="7401" userDrawn="1">
          <p15:clr>
            <a:srgbClr val="F26B43"/>
          </p15:clr>
        </p15:guide>
        <p15:guide id="13" pos="279" userDrawn="1">
          <p15:clr>
            <a:srgbClr val="F26B43"/>
          </p15:clr>
        </p15:guide>
        <p15:guide id="14" orient="horz" pos="278" userDrawn="1">
          <p15:clr>
            <a:srgbClr val="F26B43"/>
          </p15:clr>
        </p15:guide>
        <p15:guide id="15" orient="horz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EC720E-3048-2B4D-B927-E08F3BECF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0" y="416422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99E554-D74C-2D46-A4A0-20AFFC9B03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A7DF8FA-2683-4642-B02D-78840267E6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399" y="441325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26BA1FC-2AA7-46D3-BA9A-D73D533597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6399" y="432533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4" r:id="rId3"/>
    <p:sldLayoutId id="2147483675" r:id="rId4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DED63A8-5311-184A-B74C-C37B428BF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400" y="442801"/>
            <a:ext cx="1745167" cy="8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0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i.uni-muenchen.de/studium/studiengaenge/lehramt/index.html" TargetMode="External"/><Relationship Id="rId2" Type="http://schemas.openxmlformats.org/officeDocument/2006/relationships/hyperlink" Target="https://www.soziologie.uni-muenchen.de/studium-und-lehre/studiengaenge1/lehramt_politik_gesellschaft11/index.html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hyperlink" Target="https://www.soziologie.uni-muenchen.de/studium-und-lehre/studiengaenge1/bachelor1/psto_neu_ba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sf.verwaltung.uni-muenchen.de/qisserver/rds?state=wtree&amp;search=1&amp;category=veranstaltung.browse&amp;navigationPosition=functions%2Clectureindex&amp;breadcrumb=lectureindex&amp;topitem=locallinks&amp;subitem=lectureinde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hyperlink" Target="https://www.hilfe.lsf.uni-muenchen.de/lsf_hilfe/funktionen/index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ziologie.uni-muenchen.de/studium-und-lehre/anmeldungen/kurs_anmeldung1/index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gsi.uni-muenchen.de/studium/organisation/kursbelegung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lsf.verwaltung.uni-muenchen.de/qisserver/rds?state=wtree&amp;search=1&amp;trex=step&amp;root120252=788840%7C782751%7C782319%7C772069%7C773217&amp;P.vx=kurz" TargetMode="External"/><Relationship Id="rId5" Type="http://schemas.openxmlformats.org/officeDocument/2006/relationships/hyperlink" Target="https://lsf.verwaltung.uni-muenchen.de/qisserver/rds?state=verpublish&amp;status=init&amp;vmfile=no&amp;publishid=1098543&amp;moduleCall=webInfo&amp;publishConfFile=webInfo&amp;publishSubDir=veranstaltung" TargetMode="External"/><Relationship Id="rId4" Type="http://schemas.openxmlformats.org/officeDocument/2006/relationships/hyperlink" Target="https://lsf.verwaltung.uni-muenchen.de/qisserver/rds?state=verpublish&amp;status=init&amp;vmfile=no&amp;publishid=1088947&amp;moduleCall=webInfo&amp;publishConfFile=webInfo&amp;publishSubDir=veranstaltu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sf.verwaltung.uni-muenchen.de/qisserver/rds?state=verpublish&amp;status=init&amp;vmfile=no&amp;publishid=1088947&amp;moduleCall=webInfo&amp;publishConfFile=webInfo&amp;publishSubDir=veranstaltu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lsf.verwaltung.uni-muenchen.de/qisserver/rds?state=verpublish&amp;status=init&amp;vmfile=no&amp;publishid=1090164&amp;moduleCall=webInfo&amp;publishConfFile=webInfo&amp;publishSubDir=veranstaltung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lsf.verwaltung.uni-muenchen.de/qisserver/rds?state=verpublish&amp;status=init&amp;vmfile=no&amp;publishid=1098543&amp;moduleCall=webInfo&amp;publishConfFile=webInfo&amp;publishSubDir=veranstaltu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lsf.verwaltung.uni-muenchen.de/qisserver/rds?state=wtree&amp;search=1&amp;trex=step&amp;root120252=788840%7C782751%7C782319%7C772069%7C773217&amp;P.vx=kurz" TargetMode="External"/><Relationship Id="rId4" Type="http://schemas.openxmlformats.org/officeDocument/2006/relationships/hyperlink" Target="https://lsf.verwaltung.uni-muenchen.de/qisserver/rds?state=verpublish&amp;status=init&amp;vmfile=no&amp;publishid=1092262&amp;moduleCall=webInfo&amp;publishConfFile=webInfo&amp;publishSubDir=veranstaltun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lfe.lsf.uni-muenchen.de/lsf_hilfe/funktionen/pruefungsanmeldung/index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ms-cdn.lmu.de/media/lmu/downloads/pruefungsaemter/pruefungsamt-fuer-geistes-und-sozialwissenschaften/ruecktr_attest_2022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lmu.de/de/studium/wichtige-kontakte/pruefungsaemter/pruefungsamt-fuer-geistes-und-sozialwissenschaften/personen/lechermann-ralf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hyperlink" Target="mailto:lidia.bodensteiner@gsi.uni-muenchen.de?subject=Anerkennung%20Studienleistung%20Politikwissenschaft" TargetMode="External"/><Relationship Id="rId10" Type="http://schemas.openxmlformats.org/officeDocument/2006/relationships/image" Target="../media/image22.jpg"/><Relationship Id="rId4" Type="http://schemas.openxmlformats.org/officeDocument/2006/relationships/hyperlink" Target="mailto:judith.schambach@soziologie.uni-muenchen.de%20%20?subject=Anerkennung%20Studienleistungen%20Soziologie" TargetMode="External"/><Relationship Id="rId9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b.uni-muenchen.de/ausleihe-online/index.html" TargetMode="External"/><Relationship Id="rId3" Type="http://schemas.openxmlformats.org/officeDocument/2006/relationships/image" Target="../media/image23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ub.uni-muenchen.de/kurse/index.html" TargetMode="External"/><Relationship Id="rId5" Type="http://schemas.openxmlformats.org/officeDocument/2006/relationships/hyperlink" Target="https://www.ub.uni-muenchen.de/arbeiten/arbeitsplaetze/index.html" TargetMode="Externa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mu.de/de/die-lmu/struktur/zentrale-universitaetsverwaltung/informations-und-kommunikationstechnik-dezernat-vi/it-servicedesk/index.html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lmu.de/de/workspace-fuer-studierende/support-angebote/studieren-mit-beeintraechtigung/index.html" TargetMode="External"/><Relationship Id="rId5" Type="http://schemas.openxmlformats.org/officeDocument/2006/relationships/hyperlink" Target="https://www.lmu.de/de/workspace-fuer-studierende/support-angebote/studieren-mit-kind/index.html" TargetMode="Externa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mu.de/de/workspace-fuer-studierende/support-angebote/studieren-mit-beeintraechtigung/beratung-und-austausch/index.htm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lmu.de/de/workspace-fuer-studierende/support-angebote/studieren-mit-beeintraechtigung/beratung-und-austausch/#st_img_text__master_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11" Type="http://schemas.openxmlformats.org/officeDocument/2006/relationships/image" Target="../media/image30.svg"/><Relationship Id="rId5" Type="http://schemas.openxmlformats.org/officeDocument/2006/relationships/image" Target="../media/image7.jpeg"/><Relationship Id="rId10" Type="http://schemas.openxmlformats.org/officeDocument/2006/relationships/image" Target="../media/image29.png"/><Relationship Id="rId4" Type="http://schemas.openxmlformats.org/officeDocument/2006/relationships/hyperlink" Target="mailto:studiengangskoordination@soziologie.uni-muenchen.de%20%20?subject=Beratung%20Teilfach%20Soziologie" TargetMode="External"/><Relationship Id="rId9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1.jp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hyperlink" Target="mailto:markus.gloe@gsi.uni-muenchen.de%20%20?subject=Fachstudienberatung%20Politikwissenschaft" TargetMode="External"/><Relationship Id="rId5" Type="http://schemas.openxmlformats.org/officeDocument/2006/relationships/image" Target="../media/image19.svg"/><Relationship Id="rId10" Type="http://schemas.openxmlformats.org/officeDocument/2006/relationships/image" Target="../media/image32.jpg"/><Relationship Id="rId4" Type="http://schemas.openxmlformats.org/officeDocument/2006/relationships/image" Target="../media/image18.png"/><Relationship Id="rId9" Type="http://schemas.openxmlformats.org/officeDocument/2006/relationships/hyperlink" Target="mailto:lidia.bodensteiner@gsi.uni-muenchen.de%20%20?subject=Beratung%20Teilfach%20Politikwissenschaft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mu.de/de/studium/wichtige-kontakte/pruefungsaemter/pruefungsamt-fuer-geistes-und-sozialwissenschaften/personen/lechermann-ralf/" TargetMode="External"/><Relationship Id="rId13" Type="http://schemas.openxmlformats.org/officeDocument/2006/relationships/image" Target="../media/image35.jpg"/><Relationship Id="rId3" Type="http://schemas.openxmlformats.org/officeDocument/2006/relationships/image" Target="../media/image29.png"/><Relationship Id="rId7" Type="http://schemas.openxmlformats.org/officeDocument/2006/relationships/hyperlink" Target="mailto:ralf.lechermann@lmu.de" TargetMode="External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svg"/><Relationship Id="rId11" Type="http://schemas.openxmlformats.org/officeDocument/2006/relationships/image" Target="../media/image20.png"/><Relationship Id="rId5" Type="http://schemas.openxmlformats.org/officeDocument/2006/relationships/image" Target="../media/image33.png"/><Relationship Id="rId10" Type="http://schemas.openxmlformats.org/officeDocument/2006/relationships/image" Target="../media/image19.svg"/><Relationship Id="rId4" Type="http://schemas.openxmlformats.org/officeDocument/2006/relationships/image" Target="../media/image30.svg"/><Relationship Id="rId9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oku.lrz.de/mailservice-fuer-studierende-der-lmu-muenchen-campuslmu-4427203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ists.lrz.de/mailman/listinfo/lehramtpolitikundgesellschaf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2203FB-8056-CEC5-227D-EAEBD1A43B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400" y="4997308"/>
            <a:ext cx="4509913" cy="1463042"/>
          </a:xfrm>
        </p:spPr>
        <p:txBody>
          <a:bodyPr lIns="0" tIns="0" rIns="0" bIns="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de-DE" sz="1900" noProof="0" dirty="0"/>
              <a:t>Einführungsveranstaltung – 01.10.2025</a:t>
            </a:r>
            <a:br>
              <a:rPr lang="de-DE" sz="1900" noProof="0" dirty="0"/>
            </a:br>
            <a:br>
              <a:rPr lang="de-DE" sz="1900" noProof="0" dirty="0"/>
            </a:br>
            <a:endParaRPr lang="de-DE" sz="1900" noProof="0" dirty="0"/>
          </a:p>
          <a:p>
            <a:pPr>
              <a:spcAft>
                <a:spcPts val="600"/>
              </a:spcAft>
            </a:pPr>
            <a:r>
              <a:rPr lang="de-DE" b="0" noProof="0" dirty="0"/>
              <a:t>Dipl.-Soz. Judith Schambach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8743E-8578-3002-603F-53F2BA4CC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2734542"/>
            <a:ext cx="4513400" cy="146304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de-DE" sz="2200" dirty="0"/>
              <a:t>Lehramt</a:t>
            </a:r>
            <a:br>
              <a:rPr lang="de-DE" dirty="0"/>
            </a:br>
            <a:r>
              <a:rPr lang="de-DE" sz="2200" dirty="0"/>
              <a:t>Unterrichtsfach (alle Schularten)</a:t>
            </a:r>
            <a:br>
              <a:rPr lang="de-DE" b="1" kern="1200" noProof="0" dirty="0">
                <a:latin typeface="+mj-lt"/>
                <a:ea typeface="+mj-ea"/>
                <a:cs typeface="+mj-cs"/>
              </a:rPr>
            </a:br>
            <a:br>
              <a:rPr lang="de-DE" b="1" kern="1200" noProof="0" dirty="0">
                <a:latin typeface="+mj-lt"/>
                <a:ea typeface="+mj-ea"/>
                <a:cs typeface="+mj-cs"/>
              </a:rPr>
            </a:br>
            <a:r>
              <a:rPr lang="de-DE" sz="4000" b="1" kern="1200" noProof="0" dirty="0">
                <a:latin typeface="+mj-lt"/>
                <a:ea typeface="+mj-ea"/>
                <a:cs typeface="+mj-cs"/>
              </a:rPr>
              <a:t>POLITIK UND GESELLSCHAFT</a:t>
            </a:r>
            <a:endParaRPr lang="de-DE" b="1" kern="1200" noProof="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Grafik 6" descr="DSC_0007_klein_neu.jpg">
            <a:extLst>
              <a:ext uri="{FF2B5EF4-FFF2-40B4-BE49-F238E27FC236}">
                <a16:creationId xmlns:a16="http://schemas.microsoft.com/office/drawing/2014/main" id="{BE174756-21CE-CFF4-4C9F-8BD71AFD0B2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8840" r="-1" b="27031"/>
          <a:stretch/>
        </p:blipFill>
        <p:spPr>
          <a:xfrm>
            <a:off x="5362575" y="1484313"/>
            <a:ext cx="6829425" cy="5373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70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</a:t>
            </a:fld>
            <a:endParaRPr lang="de-DE" noProof="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Agenda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EB19DE8-68CD-4831-A0FD-745C34A762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6226" y="2421403"/>
            <a:ext cx="4619772" cy="2734743"/>
          </a:xfrm>
        </p:spPr>
        <p:txBody>
          <a:bodyPr/>
          <a:lstStyle/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Aufbau des Studiengangs</a:t>
            </a:r>
            <a:br>
              <a:rPr lang="de-DE" sz="2400" noProof="0" dirty="0"/>
            </a:br>
            <a:br>
              <a:rPr lang="de-DE" sz="2400" noProof="0" dirty="0"/>
            </a:br>
            <a:endParaRPr lang="de-DE" sz="2400" noProof="0" dirty="0"/>
          </a:p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Das erste Semester</a:t>
            </a:r>
            <a:br>
              <a:rPr lang="de-DE" sz="2400" noProof="0" dirty="0"/>
            </a:br>
            <a:br>
              <a:rPr lang="de-DE" sz="2400" noProof="0" dirty="0"/>
            </a:br>
            <a:endParaRPr lang="de-DE" sz="2400" noProof="0" dirty="0"/>
          </a:p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Prüfungen</a:t>
            </a:r>
            <a:endParaRPr lang="de-DE" sz="2400" noProof="0" dirty="0"/>
          </a:p>
        </p:txBody>
      </p:sp>
      <p:sp>
        <p:nvSpPr>
          <p:cNvPr id="21" name="Inhaltsplatzhalter 5">
            <a:extLst>
              <a:ext uri="{FF2B5EF4-FFF2-40B4-BE49-F238E27FC236}">
                <a16:creationId xmlns:a16="http://schemas.microsoft.com/office/drawing/2014/main" id="{72746236-60A7-1BC6-0A7A-7B38A340A18D}"/>
              </a:ext>
            </a:extLst>
          </p:cNvPr>
          <p:cNvSpPr txBox="1">
            <a:spLocks/>
          </p:cNvSpPr>
          <p:nvPr/>
        </p:nvSpPr>
        <p:spPr>
          <a:xfrm>
            <a:off x="7129315" y="2421402"/>
            <a:ext cx="4619772" cy="2734743"/>
          </a:xfrm>
          <a:prstGeom prst="rect">
            <a:avLst/>
          </a:prstGeom>
        </p:spPr>
        <p:txBody>
          <a:bodyPr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/>
              <a:t>	Zusatzangebote</a:t>
            </a:r>
            <a:br>
              <a:rPr lang="de-DE" sz="2400" dirty="0"/>
            </a:b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/>
              <a:t>	Ansprechpersonen</a:t>
            </a:r>
            <a:br>
              <a:rPr lang="de-DE" sz="2400" dirty="0"/>
            </a:b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/>
              <a:t>	Kommunikation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197C45-4701-ED2E-BEE1-AAB70E1EB461}"/>
              </a:ext>
            </a:extLst>
          </p:cNvPr>
          <p:cNvSpPr txBox="1"/>
          <p:nvPr/>
        </p:nvSpPr>
        <p:spPr>
          <a:xfrm>
            <a:off x="818558" y="2244344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DE699C-FB20-E0D3-A58F-01608A2558DD}"/>
              </a:ext>
            </a:extLst>
          </p:cNvPr>
          <p:cNvSpPr txBox="1"/>
          <p:nvPr/>
        </p:nvSpPr>
        <p:spPr>
          <a:xfrm>
            <a:off x="818558" y="334630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A94956-90FC-F459-B436-A02D85B338CE}"/>
              </a:ext>
            </a:extLst>
          </p:cNvPr>
          <p:cNvSpPr txBox="1"/>
          <p:nvPr/>
        </p:nvSpPr>
        <p:spPr>
          <a:xfrm>
            <a:off x="818558" y="4448260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B1E646-5A56-3ADA-AA62-8920D7C12C46}"/>
              </a:ext>
            </a:extLst>
          </p:cNvPr>
          <p:cNvSpPr txBox="1"/>
          <p:nvPr/>
        </p:nvSpPr>
        <p:spPr>
          <a:xfrm>
            <a:off x="7123947" y="2248154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F28677-42EF-C653-DA29-CCFB51FB1CB8}"/>
              </a:ext>
            </a:extLst>
          </p:cNvPr>
          <p:cNvSpPr txBox="1"/>
          <p:nvPr/>
        </p:nvSpPr>
        <p:spPr>
          <a:xfrm>
            <a:off x="7123947" y="3348207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A9E7AC-6EB4-AF55-D366-3E2CDF67AEA8}"/>
              </a:ext>
            </a:extLst>
          </p:cNvPr>
          <p:cNvSpPr txBox="1"/>
          <p:nvPr/>
        </p:nvSpPr>
        <p:spPr>
          <a:xfrm>
            <a:off x="7123947" y="4448260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6C9D82-7E37-5186-9472-5CC09AD25E2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C7B1CC7B-E3C0-57D1-5FFF-8C02AE6ADF50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12BF716F-F178-5B0A-A7A1-294CD7B41A5A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47837C27-33CB-D815-12C2-6E48641FE3E3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9" name="Pentagon 8">
              <a:extLst>
                <a:ext uri="{FF2B5EF4-FFF2-40B4-BE49-F238E27FC236}">
                  <a16:creationId xmlns:a16="http://schemas.microsoft.com/office/drawing/2014/main" id="{8A09D6DB-D0C6-18EB-0CDD-85550FF3EBEB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E2ECAB3D-AEC7-57E4-00B8-D856CFF0DBF0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F39CDC8B-26E3-0C73-B965-7E955A16B837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959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136B5C55-C98F-623C-7EE0-DCCDDE901A38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7927273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01 	Aufbau des Studiengangs</a:t>
            </a:r>
          </a:p>
        </p:txBody>
      </p:sp>
    </p:spTree>
    <p:extLst>
      <p:ext uri="{BB962C8B-B14F-4D97-AF65-F5344CB8AC3E}">
        <p14:creationId xmlns:p14="http://schemas.microsoft.com/office/powerpoint/2010/main" val="359888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BB08B-3702-0967-F04A-9D3F4657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291645-602F-7ED7-42DF-550400A0D9F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13755B9-F6D8-64B6-C9CF-51BAB21FBA6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2EE6335A-3B25-77ED-171D-C65CE3ECD32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6A26526-53A7-51C1-1110-F919ED5D88A7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A43FF1-82E6-7D7E-2647-E6F8DB59B5BB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309E5326-E263-26EB-4A01-C988106CCBE4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FDE9E83-7AF7-2F5D-4627-AAF9C270098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9A6C3776-06E8-1BD1-1022-069B2D455165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26D937E3-A806-E9AB-D237-03DA2786A974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8B6E2AFC-67C5-A68E-4A0F-CF932D6F2529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BFA82FB2-523D-F463-EF4B-EDABDAB669DA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75DDABE-B08B-0152-0390-3A634D86D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4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8B10CA1-718C-CA4A-BB9A-CAD3E898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Teilfächer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6D41413-2A8D-91D4-F533-B8CB9044F2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0992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setzt sich das Studium zusammen?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62212E0A-7E2B-B4F3-0199-91B8B133E813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5F1487C0-A91E-AEC9-38CB-D0E987EB5B40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754A95AE-929D-1119-87CF-D90EEA1EF0AC}"/>
              </a:ext>
            </a:extLst>
          </p:cNvPr>
          <p:cNvSpPr txBox="1">
            <a:spLocks/>
          </p:cNvSpPr>
          <p:nvPr/>
        </p:nvSpPr>
        <p:spPr>
          <a:xfrm>
            <a:off x="6617736" y="4342524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2"/>
                </a:solidFill>
              </a:rPr>
              <a:t>Lehreinheit 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b="1" dirty="0">
                <a:solidFill>
                  <a:schemeClr val="bg2"/>
                </a:solidFill>
              </a:rPr>
              <a:t>Didaktik der Politik und Gesellschaft 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</a:rPr>
              <a:t>am GSI</a:t>
            </a:r>
            <a:endParaRPr lang="de-DE" sz="2000" b="1" dirty="0">
              <a:solidFill>
                <a:schemeClr val="bg2"/>
              </a:solidFill>
            </a:endParaRPr>
          </a:p>
        </p:txBody>
      </p:sp>
      <p:sp>
        <p:nvSpPr>
          <p:cNvPr id="49" name="Textplatzhalter 9">
            <a:extLst>
              <a:ext uri="{FF2B5EF4-FFF2-40B4-BE49-F238E27FC236}">
                <a16:creationId xmlns:a16="http://schemas.microsoft.com/office/drawing/2014/main" id="{143BB6E8-75D3-5B42-7540-49235676A69E}"/>
              </a:ext>
            </a:extLst>
          </p:cNvPr>
          <p:cNvSpPr txBox="1">
            <a:spLocks/>
          </p:cNvSpPr>
          <p:nvPr/>
        </p:nvSpPr>
        <p:spPr>
          <a:xfrm>
            <a:off x="805374" y="2586838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(IfS)</a:t>
            </a:r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platzhalter 9">
            <a:extLst>
              <a:ext uri="{FF2B5EF4-FFF2-40B4-BE49-F238E27FC236}">
                <a16:creationId xmlns:a16="http://schemas.microsoft.com/office/drawing/2014/main" id="{BC497086-38D0-90BD-2DFF-904CC4BBDC2E}"/>
              </a:ext>
            </a:extLst>
          </p:cNvPr>
          <p:cNvSpPr txBox="1">
            <a:spLocks/>
          </p:cNvSpPr>
          <p:nvPr/>
        </p:nvSpPr>
        <p:spPr>
          <a:xfrm>
            <a:off x="6616710" y="2586838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(GSI)</a:t>
            </a:r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BC412526-52C5-8BA2-A70B-D9D77C5CC529}"/>
              </a:ext>
            </a:extLst>
          </p:cNvPr>
          <p:cNvSpPr txBox="1">
            <a:spLocks/>
          </p:cNvSpPr>
          <p:nvPr/>
        </p:nvSpPr>
        <p:spPr>
          <a:xfrm>
            <a:off x="805374" y="4439949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Historisches Seminar</a:t>
            </a:r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245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49" grpId="0" animBg="1"/>
      <p:bldP spid="56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EA5B0-7001-31ED-CC4A-E5612D493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4FD02E2-F675-8A3D-304A-1D33F702DA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547"/>
          <a:stretch>
            <a:fillRect/>
          </a:stretch>
        </p:blipFill>
        <p:spPr>
          <a:xfrm>
            <a:off x="2848070" y="5551557"/>
            <a:ext cx="9179476" cy="682545"/>
          </a:xfrm>
          <a:prstGeom prst="rect">
            <a:avLst/>
          </a:prstGeom>
          <a:ln w="28575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FCA581-C6BC-F306-E594-8045E7B8A022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4CE98183-6973-4E05-72C8-B4351DC65589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CE799F0C-00F6-64D4-A254-116BB292351D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A58D75-1729-8B92-FAA6-233FDEA2A818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C83E2CC-2811-FF29-D192-84F940389837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55182599-61D9-61F4-4F37-FCE704854F7C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A0B18AF9-FDBE-38D2-475C-B4A7211DA19A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914AAC87-FA57-B553-B7FE-078F753BA02E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6B37CF48-F7CB-1742-CC0D-7B97BBDD17FF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FCD2544A-E6BF-CD5D-5DDA-F424B9C5A5EF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2D3747B-477F-4171-FFFC-375E26E47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5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B9FA870-D50F-FD2C-7580-1CF2E82E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Grundschule / Mittelschule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4ADEAAF5-B11C-ECCF-2F9B-DE6E4207852F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CC78689A-775A-0608-670C-91E6EDF5CDD7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91D369AC-6B67-726C-8C9F-9FA2EF0A475A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E8346-AF9B-3158-EC22-449B179A0DE8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pic>
        <p:nvPicPr>
          <p:cNvPr id="24" name="Picture 23" descr="A document with text on it&#10;&#10;AI-generated content may be incorrect.">
            <a:extLst>
              <a:ext uri="{FF2B5EF4-FFF2-40B4-BE49-F238E27FC236}">
                <a16:creationId xmlns:a16="http://schemas.microsoft.com/office/drawing/2014/main" id="{546FFA0D-5960-C4A1-7403-B5E255163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317" y="1392259"/>
            <a:ext cx="9577018" cy="407348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544687D-85E3-3DBA-FDBB-93A6EAFEDB0D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</a:t>
            </a:r>
            <a:r>
              <a:rPr lang="de-DE" sz="1600" noProof="0" dirty="0">
                <a:solidFill>
                  <a:schemeClr val="bg1"/>
                </a:solidFill>
              </a:rPr>
              <a:t> 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07AF4E-D068-8B60-BC10-A2798BEEB80E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2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4E4-8A5E-83E6-95DC-3345E490D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ED257C-7FA7-C362-7495-79FC82DBADE8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84BF08AE-4120-6DF3-F479-A6C6AAB5EBB3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CA96C10E-C252-98CD-2FE0-A19EC611DBD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464469-5EA9-E722-36B9-5C5C0AA07661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0B2EC52-ADD1-58B9-DE8E-36EAE25809FE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5A3C3F59-AFCB-31B5-10AC-9363B766502C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FF5CB9CA-1E22-1D36-8686-EC68E5FA55E2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C69BEED0-E856-B4E7-BFED-2CA6307BDFBF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6E9CF64D-F63B-3E47-2EED-6978787E7F2D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872884D3-3687-50D4-5519-2000BDD5A427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A7E8FF-8EB9-E1B5-968A-16BBB99B5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6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24C1D77-F0AE-3A54-E6DB-871A5D12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Grundschule / Mittelschule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A0F40981-05E8-E45D-5636-07C43252E001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3BBDC573-D45A-9EB4-6831-B75A5A42DE52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17C49FF-7626-64CC-8216-B6DF44BF03FD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675CAE-3774-AF5E-599F-94A89628F510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pic>
        <p:nvPicPr>
          <p:cNvPr id="24" name="Picture 23" descr="A document with text on it&#10;&#10;AI-generated content may be incorrect.">
            <a:extLst>
              <a:ext uri="{FF2B5EF4-FFF2-40B4-BE49-F238E27FC236}">
                <a16:creationId xmlns:a16="http://schemas.microsoft.com/office/drawing/2014/main" id="{FD4F9F6B-3C58-412A-5377-73D78FE794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" r="1"/>
          <a:stretch>
            <a:fillRect/>
          </a:stretch>
        </p:blipFill>
        <p:spPr>
          <a:xfrm>
            <a:off x="1715377" y="1392259"/>
            <a:ext cx="9558957" cy="40734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0C1CBF5-879C-DC38-3284-F00245F423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547"/>
          <a:stretch>
            <a:fillRect/>
          </a:stretch>
        </p:blipFill>
        <p:spPr>
          <a:xfrm>
            <a:off x="2848070" y="5551557"/>
            <a:ext cx="9179476" cy="682545"/>
          </a:xfrm>
          <a:prstGeom prst="rect">
            <a:avLst/>
          </a:prstGeom>
          <a:ln w="28575"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FD3B3EB-BC6B-4321-82A3-9B553C0BE4C9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</a:t>
            </a:r>
            <a:r>
              <a:rPr lang="de-DE" sz="1600" noProof="0" dirty="0">
                <a:solidFill>
                  <a:schemeClr val="bg1"/>
                </a:solidFill>
              </a:rPr>
              <a:t> 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531024-39EC-5D46-79CE-C1E06835C25E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E8B2C9-5BD9-96E3-4770-B4D87E12A150}"/>
              </a:ext>
            </a:extLst>
          </p:cNvPr>
          <p:cNvSpPr/>
          <p:nvPr/>
        </p:nvSpPr>
        <p:spPr>
          <a:xfrm rot="16200000">
            <a:off x="6336814" y="-2867368"/>
            <a:ext cx="316080" cy="9522826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8D34E-C7FA-566F-C9A0-974648A4B04B}"/>
              </a:ext>
            </a:extLst>
          </p:cNvPr>
          <p:cNvSpPr/>
          <p:nvPr/>
        </p:nvSpPr>
        <p:spPr>
          <a:xfrm rot="16200000">
            <a:off x="6326045" y="-1903866"/>
            <a:ext cx="337622" cy="9522828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0C2C64-73B7-1695-9E68-7B502FDA7449}"/>
              </a:ext>
            </a:extLst>
          </p:cNvPr>
          <p:cNvSpPr/>
          <p:nvPr/>
        </p:nvSpPr>
        <p:spPr>
          <a:xfrm rot="16200000">
            <a:off x="6327779" y="493989"/>
            <a:ext cx="316080" cy="9540896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DEB6AA-FA92-BCD2-2C2E-688319B5332E}"/>
              </a:ext>
            </a:extLst>
          </p:cNvPr>
          <p:cNvSpPr/>
          <p:nvPr/>
        </p:nvSpPr>
        <p:spPr>
          <a:xfrm rot="16200000">
            <a:off x="6176258" y="-2391275"/>
            <a:ext cx="637199" cy="9522825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3752FD-3388-248E-8E9D-AFC305689371}"/>
              </a:ext>
            </a:extLst>
          </p:cNvPr>
          <p:cNvSpPr/>
          <p:nvPr/>
        </p:nvSpPr>
        <p:spPr>
          <a:xfrm rot="16200000">
            <a:off x="6312108" y="-1112520"/>
            <a:ext cx="347426" cy="9540897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A99667-40F6-EF96-2908-0AD8DB67A313}"/>
              </a:ext>
            </a:extLst>
          </p:cNvPr>
          <p:cNvSpPr/>
          <p:nvPr/>
        </p:nvSpPr>
        <p:spPr>
          <a:xfrm rot="16200000">
            <a:off x="6327782" y="-469453"/>
            <a:ext cx="316080" cy="9540896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487535-3E9C-E5CA-1B30-A44DE01CB419}"/>
              </a:ext>
            </a:extLst>
          </p:cNvPr>
          <p:cNvSpPr/>
          <p:nvPr/>
        </p:nvSpPr>
        <p:spPr>
          <a:xfrm rot="16200000">
            <a:off x="6256892" y="-1515162"/>
            <a:ext cx="457855" cy="954089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B990F9-9A65-EF84-39A9-7665F743E1A0}"/>
              </a:ext>
            </a:extLst>
          </p:cNvPr>
          <p:cNvSpPr/>
          <p:nvPr/>
        </p:nvSpPr>
        <p:spPr>
          <a:xfrm rot="16200000">
            <a:off x="6167220" y="17347"/>
            <a:ext cx="637199" cy="954089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5B0182-7489-D939-2B39-CDD408B1B36A}"/>
              </a:ext>
            </a:extLst>
          </p:cNvPr>
          <p:cNvSpPr/>
          <p:nvPr/>
        </p:nvSpPr>
        <p:spPr>
          <a:xfrm rot="16200000">
            <a:off x="7286811" y="1142986"/>
            <a:ext cx="316080" cy="9141947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F9C262-09A7-5CF8-DC57-83EBB1C65FB3}"/>
              </a:ext>
            </a:extLst>
          </p:cNvPr>
          <p:cNvSpPr/>
          <p:nvPr/>
        </p:nvSpPr>
        <p:spPr>
          <a:xfrm rot="16200000">
            <a:off x="7286811" y="1471541"/>
            <a:ext cx="316080" cy="914194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803D1CB-212D-480C-41E2-D88AC4A8A6DF}"/>
              </a:ext>
            </a:extLst>
          </p:cNvPr>
          <p:cNvSpPr/>
          <p:nvPr/>
        </p:nvSpPr>
        <p:spPr>
          <a:xfrm rot="16200000">
            <a:off x="6327780" y="-781304"/>
            <a:ext cx="316082" cy="9540897"/>
          </a:xfrm>
          <a:prstGeom prst="rect">
            <a:avLst/>
          </a:prstGeom>
          <a:solidFill>
            <a:srgbClr val="FFFF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7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723D-607A-B165-2239-54C25050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0042FCC-E533-99EB-C543-D375BB8FAB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959"/>
          <a:stretch>
            <a:fillRect/>
          </a:stretch>
        </p:blipFill>
        <p:spPr>
          <a:xfrm>
            <a:off x="2873876" y="5557418"/>
            <a:ext cx="9153669" cy="677286"/>
          </a:xfrm>
          <a:prstGeom prst="rect">
            <a:avLst/>
          </a:prstGeom>
        </p:spPr>
      </p:pic>
      <p:pic>
        <p:nvPicPr>
          <p:cNvPr id="4" name="Picture 3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E447932F-C01B-BE55-1C20-18576E5C1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039" y="1415306"/>
            <a:ext cx="9575295" cy="40274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3FBDB5-C026-AF01-39FC-0E37EEE43620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57B78F64-84E9-164F-C298-74F76E4B83E7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6C317D8F-DC99-0783-B201-EF274FD919AD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A1DDB6-345A-1801-5F2B-E81436E87CC5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0EC9EF20-C91A-61C9-A7A7-743ABD0D2B72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B106FBC1-2CD6-D486-EA8F-BA4980C494A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9D71DD04-BE62-8A6D-DBD0-C19C46B9C147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D09C4555-C155-64B6-DC8F-9B9852D0A038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DF96DC70-FB39-E7AD-7872-9B62A2A5F38D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5FBF585E-441A-103B-0D2E-483823EBD136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527D1A3-FA9C-D749-A7CF-21194312B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7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D256E9B-172D-36D0-C01C-B2668043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Realschule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BCC38CDC-E63E-B863-D922-AF1FEDCB03C1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D5FBD943-11C5-4B8C-8F98-C24846B91C1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BBAFBE31-C572-259C-C396-A0C47C65E16E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0DFA9-3247-3774-2790-39FB0B12699A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0216E9-64FE-D7AF-EDDA-493181710E2C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</a:t>
            </a:r>
            <a:r>
              <a:rPr lang="de-DE" sz="1600" noProof="0" dirty="0">
                <a:solidFill>
                  <a:schemeClr val="bg1"/>
                </a:solidFill>
              </a:rPr>
              <a:t> 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67DB10-FF07-4794-00F1-F1C9C849CC99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75B72-91BF-FBAF-292B-F03AA343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BC12A4F-F130-6098-BA7A-8AD71386D3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959"/>
          <a:stretch>
            <a:fillRect/>
          </a:stretch>
        </p:blipFill>
        <p:spPr>
          <a:xfrm>
            <a:off x="2873876" y="5557418"/>
            <a:ext cx="9153669" cy="677286"/>
          </a:xfrm>
          <a:prstGeom prst="rect">
            <a:avLst/>
          </a:prstGeom>
        </p:spPr>
      </p:pic>
      <p:pic>
        <p:nvPicPr>
          <p:cNvPr id="4" name="Picture 3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C7185257-798A-1127-8280-A5ACD8D3A5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8"/>
          <a:stretch>
            <a:fillRect/>
          </a:stretch>
        </p:blipFill>
        <p:spPr>
          <a:xfrm>
            <a:off x="1697311" y="1415306"/>
            <a:ext cx="9577024" cy="40274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6AD5A6-0E3E-CF98-0870-6F428FC698B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E06C192-EF3D-CFE6-BBA6-61116BFA59B9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DB94A405-706E-B0B1-8BCB-82BF070CB12F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B39A3-1409-67E7-000A-8EAC8F8F6D06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659B83CA-B992-CE0E-1024-C214A2F429D2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D5B3D395-5C3A-81C3-1F60-6B63F1A13C44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FEDF0ED9-C4B5-500D-3CAA-877B7017958D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CA9E4C98-30C9-1EF5-89FF-27AE11956F20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537466AE-3F42-919B-F303-44A3BAF1D487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B0DE66EE-E1A8-7C2F-8C50-BD07CB0284CC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E02BF22-76D5-CC24-23FB-61B705FE0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8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83BEFC6-AF05-76BA-83C4-67BE989F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Realschule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89967988-DCDE-725C-A126-739E00C124F9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CC7D8EB6-905F-BFA0-1ADB-9640D49642B7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FF00718F-0F0E-4C09-8C0A-2892359774ED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FDD04-4EC3-D20C-6C97-A7A9D598CFAE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E7AC19-5406-C153-313C-48E263BE1974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 </a:t>
            </a:r>
            <a:r>
              <a:rPr lang="de-DE" sz="1600" noProof="0" dirty="0">
                <a:solidFill>
                  <a:schemeClr val="bg1"/>
                </a:solidFill>
              </a:rPr>
              <a:t>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5CCF85-130C-6959-E065-1B6DAC110F67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369486-2457-6465-BB24-0C6C2DC19A21}"/>
              </a:ext>
            </a:extLst>
          </p:cNvPr>
          <p:cNvSpPr/>
          <p:nvPr/>
        </p:nvSpPr>
        <p:spPr>
          <a:xfrm rot="16200000">
            <a:off x="6272119" y="-2816564"/>
            <a:ext cx="454615" cy="9549809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FE1FCF-DD02-699A-FF88-413DA4FA88C8}"/>
              </a:ext>
            </a:extLst>
          </p:cNvPr>
          <p:cNvSpPr/>
          <p:nvPr/>
        </p:nvSpPr>
        <p:spPr>
          <a:xfrm rot="16200000">
            <a:off x="6189023" y="-256277"/>
            <a:ext cx="605355" cy="9561559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544020-402D-E12A-F088-88FCD94A4F95}"/>
              </a:ext>
            </a:extLst>
          </p:cNvPr>
          <p:cNvSpPr/>
          <p:nvPr/>
        </p:nvSpPr>
        <p:spPr>
          <a:xfrm rot="16200000">
            <a:off x="7300915" y="1146687"/>
            <a:ext cx="287866" cy="9141945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F8C744-C53B-5498-3EC8-B8EF784EF5F0}"/>
              </a:ext>
            </a:extLst>
          </p:cNvPr>
          <p:cNvSpPr/>
          <p:nvPr/>
        </p:nvSpPr>
        <p:spPr>
          <a:xfrm rot="16200000">
            <a:off x="6346740" y="-2441514"/>
            <a:ext cx="291774" cy="9563411"/>
          </a:xfrm>
          <a:prstGeom prst="rect">
            <a:avLst/>
          </a:prstGeom>
          <a:solidFill>
            <a:srgbClr val="FFFF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70A827-312C-7213-230B-061ED81BF31E}"/>
              </a:ext>
            </a:extLst>
          </p:cNvPr>
          <p:cNvSpPr/>
          <p:nvPr/>
        </p:nvSpPr>
        <p:spPr>
          <a:xfrm rot="16200000">
            <a:off x="5923022" y="-1722439"/>
            <a:ext cx="1139211" cy="9563411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DDCF6E-80B1-3E09-D90B-AD41A835635C}"/>
              </a:ext>
            </a:extLst>
          </p:cNvPr>
          <p:cNvSpPr/>
          <p:nvPr/>
        </p:nvSpPr>
        <p:spPr>
          <a:xfrm rot="16200000">
            <a:off x="7276181" y="1471012"/>
            <a:ext cx="349061" cy="9130222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EC8303-862E-D350-20BA-F3482B535BCB}"/>
              </a:ext>
            </a:extLst>
          </p:cNvPr>
          <p:cNvSpPr/>
          <p:nvPr/>
        </p:nvSpPr>
        <p:spPr>
          <a:xfrm rot="16200000">
            <a:off x="6200476" y="-858831"/>
            <a:ext cx="586151" cy="9561559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4C644A-3684-148F-2D08-4069EEEC174F}"/>
              </a:ext>
            </a:extLst>
          </p:cNvPr>
          <p:cNvSpPr/>
          <p:nvPr/>
        </p:nvSpPr>
        <p:spPr>
          <a:xfrm rot="16200000">
            <a:off x="6205968" y="346820"/>
            <a:ext cx="586151" cy="9546873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2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578CD-E451-4DBB-6735-17DF40F17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2B3FD85-3C85-E059-AA36-931413F3E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37" y="5223739"/>
            <a:ext cx="9575295" cy="165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7FFC6-C929-4DCA-2CCB-1D3060BAE6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779"/>
          <a:stretch>
            <a:fillRect/>
          </a:stretch>
        </p:blipFill>
        <p:spPr>
          <a:xfrm>
            <a:off x="2873877" y="5551555"/>
            <a:ext cx="9165391" cy="6591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C15F089-EB60-BD37-797A-5B185362AB66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A0A15D4A-1226-37CD-813E-D5AE62391C86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FA4A8AE0-0071-66DE-C1D5-401809806C41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E76293-F19A-26B8-34FC-D2C5BD06DAFE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4A1BF39-0AE7-7A63-289D-EFFCD3556F6C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F91CB009-8224-CACF-F566-6DD864D5FEE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D427D835-9AB6-00B9-60F5-BE5DD088FC99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27A652AA-368B-24C2-6B0C-94F19879543D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E1FF8FA2-63A6-D38F-B793-DD863088B80A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E6A25E70-BD98-90E7-5450-405185328A01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A03AAC-D56F-5D17-51BF-346B2AD0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9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592A56EE-69C5-465E-CBFD-036F234B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Gymnasium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495C75F8-FF5E-7BB5-D3D1-F7F7A8CD3226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AED3AA16-D25C-2E5C-23C3-1F2E8E937A0B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60D0A337-0803-E440-360C-EA4ED09A5D92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533E98-DD72-68B3-38D0-3B9239F7EA8A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A00077-775A-598C-1098-A260641553CC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 </a:t>
            </a:r>
            <a:r>
              <a:rPr lang="de-DE" sz="1600" noProof="0" dirty="0">
                <a:solidFill>
                  <a:schemeClr val="bg1"/>
                </a:solidFill>
              </a:rPr>
              <a:t>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76E3D0-044F-CF6A-C5B5-7FDA0071778D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  <p:pic>
        <p:nvPicPr>
          <p:cNvPr id="23" name="Picture 22" descr="A close-up of a document&#10;&#10;AI-generated content may be incorrect.">
            <a:extLst>
              <a:ext uri="{FF2B5EF4-FFF2-40B4-BE49-F238E27FC236}">
                <a16:creationId xmlns:a16="http://schemas.microsoft.com/office/drawing/2014/main" id="{71B8E79B-773F-4F58-E955-8E26374B0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038" y="1426564"/>
            <a:ext cx="9575295" cy="383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8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43303-1B41-7D7E-F590-7B80C6BF6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C4A815D-B3B0-C6C5-AE1E-73BB0A6D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37" y="5223739"/>
            <a:ext cx="9575295" cy="165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9BFD8D-D9E9-5979-9365-98C9DF4057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779"/>
          <a:stretch>
            <a:fillRect/>
          </a:stretch>
        </p:blipFill>
        <p:spPr>
          <a:xfrm>
            <a:off x="2873877" y="5551555"/>
            <a:ext cx="9165391" cy="6591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E2D983-57AA-C740-1C87-CA46A3BE9A7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3AEF20C3-BC2F-7BAE-AF41-B57E019EA1A2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45C37654-54C5-AE96-022D-6CC120622530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B91886-59CC-34BE-D8F5-DC45F94A89B5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FCEC0872-5CF4-5B57-88AD-81209369574C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310F641D-BBAB-FB00-04C0-56100308AB36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7BC52F49-4379-0414-AB08-DD484019BD87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F816254-0521-5DF7-931F-9BA3D4BAD159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A6F37079-6349-AC3D-922D-C48D71D62ABF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BFDB8C9D-2CB4-9E71-3E5E-4878F9EDB8F2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D38A599-FCEF-690A-1967-DE62340D9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10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123DCCE-55FE-6D02-0C33-31E78603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Gymnasium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8E5A2D76-4786-4607-EF57-5EACBF0EC984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32029B64-232D-C226-CB8B-D79F99CC0B3A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C51BB3E4-A894-458F-7ACA-A7C1EB5290C6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F6204-0461-C2B0-19E0-1684DEB7C761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B8C859-0F8B-E5DB-0D9C-0AA1044DF000}"/>
              </a:ext>
            </a:extLst>
          </p:cNvPr>
          <p:cNvSpPr>
            <a:spLocks/>
          </p:cNvSpPr>
          <p:nvPr/>
        </p:nvSpPr>
        <p:spPr>
          <a:xfrm>
            <a:off x="365601" y="5449412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noProof="0" dirty="0">
                <a:solidFill>
                  <a:schemeClr val="bg1"/>
                </a:solidFill>
              </a:rPr>
              <a:t>Sie wählen </a:t>
            </a:r>
            <a:r>
              <a:rPr lang="de-DE" sz="1600" b="1" noProof="0" dirty="0">
                <a:solidFill>
                  <a:schemeClr val="bg1"/>
                </a:solidFill>
              </a:rPr>
              <a:t>eine</a:t>
            </a:r>
            <a:r>
              <a:rPr lang="de-DE" sz="1600" noProof="0" dirty="0">
                <a:solidFill>
                  <a:schemeClr val="bg1"/>
                </a:solidFill>
              </a:rPr>
              <a:t> aus zwei Bereichen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0D06B5-0C00-C134-F8EE-D81C03A46C31}"/>
              </a:ext>
            </a:extLst>
          </p:cNvPr>
          <p:cNvSpPr>
            <a:spLocks/>
          </p:cNvSpPr>
          <p:nvPr/>
        </p:nvSpPr>
        <p:spPr>
          <a:xfrm>
            <a:off x="2873877" y="5551556"/>
            <a:ext cx="9141945" cy="6591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noProof="0" dirty="0">
              <a:solidFill>
                <a:schemeClr val="bg1"/>
              </a:solidFill>
            </a:endParaRPr>
          </a:p>
        </p:txBody>
      </p:sp>
      <p:pic>
        <p:nvPicPr>
          <p:cNvPr id="23" name="Picture 22" descr="A close-up of a document&#10;&#10;AI-generated content may be incorrect.">
            <a:extLst>
              <a:ext uri="{FF2B5EF4-FFF2-40B4-BE49-F238E27FC236}">
                <a16:creationId xmlns:a16="http://schemas.microsoft.com/office/drawing/2014/main" id="{37926197-54FF-AA40-5032-D038548A1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038" y="1426564"/>
            <a:ext cx="9575295" cy="38312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6DDD75-63F1-1B7F-E231-4A51E1476D42}"/>
              </a:ext>
            </a:extLst>
          </p:cNvPr>
          <p:cNvSpPr/>
          <p:nvPr/>
        </p:nvSpPr>
        <p:spPr>
          <a:xfrm rot="16200000">
            <a:off x="6317061" y="-2929176"/>
            <a:ext cx="349242" cy="9565289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47643C-046D-4C8B-EDE0-7ACCE06719E6}"/>
              </a:ext>
            </a:extLst>
          </p:cNvPr>
          <p:cNvSpPr/>
          <p:nvPr/>
        </p:nvSpPr>
        <p:spPr>
          <a:xfrm rot="16200000">
            <a:off x="6199925" y="-2329846"/>
            <a:ext cx="593291" cy="9555514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C6E72A-0B36-99AB-B44C-3C1ED12798B3}"/>
              </a:ext>
            </a:extLst>
          </p:cNvPr>
          <p:cNvSpPr/>
          <p:nvPr/>
        </p:nvSpPr>
        <p:spPr>
          <a:xfrm rot="16200000">
            <a:off x="6367522" y="-593707"/>
            <a:ext cx="254643" cy="9555514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B807AC-3650-C102-C0FF-E9AC2ECA3177}"/>
              </a:ext>
            </a:extLst>
          </p:cNvPr>
          <p:cNvSpPr/>
          <p:nvPr/>
        </p:nvSpPr>
        <p:spPr>
          <a:xfrm rot="16200000">
            <a:off x="6427443" y="49804"/>
            <a:ext cx="123178" cy="955551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FA0534-B4C7-7722-1D2F-67A9E0B0FF4C}"/>
              </a:ext>
            </a:extLst>
          </p:cNvPr>
          <p:cNvSpPr/>
          <p:nvPr/>
        </p:nvSpPr>
        <p:spPr>
          <a:xfrm rot="16200000">
            <a:off x="7270229" y="1465063"/>
            <a:ext cx="349241" cy="914194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EC3094-16DA-6F8F-C7B9-3E0854EE2236}"/>
              </a:ext>
            </a:extLst>
          </p:cNvPr>
          <p:cNvSpPr/>
          <p:nvPr/>
        </p:nvSpPr>
        <p:spPr>
          <a:xfrm rot="16200000">
            <a:off x="6430092" y="-2692967"/>
            <a:ext cx="123178" cy="9565291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BB829D-2F92-5C43-447C-0FF2567EEFDC}"/>
              </a:ext>
            </a:extLst>
          </p:cNvPr>
          <p:cNvSpPr/>
          <p:nvPr/>
        </p:nvSpPr>
        <p:spPr>
          <a:xfrm rot="16200000">
            <a:off x="6265423" y="-236964"/>
            <a:ext cx="458844" cy="9555517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5AF7AE-C628-D6B4-AB86-F49116B64215}"/>
              </a:ext>
            </a:extLst>
          </p:cNvPr>
          <p:cNvSpPr/>
          <p:nvPr/>
        </p:nvSpPr>
        <p:spPr>
          <a:xfrm rot="16200000">
            <a:off x="6371488" y="234480"/>
            <a:ext cx="240902" cy="9549704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650C83-91F6-C3C4-76A5-7323E74F6AFF}"/>
              </a:ext>
            </a:extLst>
          </p:cNvPr>
          <p:cNvSpPr/>
          <p:nvPr/>
        </p:nvSpPr>
        <p:spPr>
          <a:xfrm rot="16200000">
            <a:off x="6141947" y="-1678577"/>
            <a:ext cx="709245" cy="9555513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5318D-DA50-74AC-FC28-E1493CCA0895}"/>
              </a:ext>
            </a:extLst>
          </p:cNvPr>
          <p:cNvSpPr/>
          <p:nvPr/>
        </p:nvSpPr>
        <p:spPr>
          <a:xfrm rot="16200000">
            <a:off x="6357573" y="479804"/>
            <a:ext cx="252629" cy="9549705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F0B914-A8FC-68B5-A3A7-C3F59D6C313A}"/>
              </a:ext>
            </a:extLst>
          </p:cNvPr>
          <p:cNvSpPr/>
          <p:nvPr/>
        </p:nvSpPr>
        <p:spPr>
          <a:xfrm rot="16200000">
            <a:off x="7292750" y="1114892"/>
            <a:ext cx="327646" cy="9165394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C09836-2428-593D-91A5-DDDB53DC0E50}"/>
              </a:ext>
            </a:extLst>
          </p:cNvPr>
          <p:cNvSpPr/>
          <p:nvPr/>
        </p:nvSpPr>
        <p:spPr>
          <a:xfrm rot="16200000">
            <a:off x="6369247" y="-1188352"/>
            <a:ext cx="254642" cy="9555514"/>
          </a:xfrm>
          <a:prstGeom prst="rect">
            <a:avLst/>
          </a:prstGeom>
          <a:solidFill>
            <a:srgbClr val="FFFF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5F65FA-CB93-B8DB-2F53-A56DBBB4B6AE}"/>
              </a:ext>
            </a:extLst>
          </p:cNvPr>
          <p:cNvSpPr/>
          <p:nvPr/>
        </p:nvSpPr>
        <p:spPr>
          <a:xfrm rot="16200000">
            <a:off x="6324033" y="-895130"/>
            <a:ext cx="345074" cy="9555516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9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DAD70-4F87-04A6-FD56-D31967771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3C86E77B-D03F-4C8F-6055-31D5A5E0A2F9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9000707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02 	Das erste Semester</a:t>
            </a:r>
          </a:p>
        </p:txBody>
      </p:sp>
    </p:spTree>
    <p:extLst>
      <p:ext uri="{BB962C8B-B14F-4D97-AF65-F5344CB8AC3E}">
        <p14:creationId xmlns:p14="http://schemas.microsoft.com/office/powerpoint/2010/main" val="3593755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BB08B-3702-0967-F04A-9D3F4657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291645-602F-7ED7-42DF-550400A0D9F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13755B9-F6D8-64B6-C9CF-51BAB21FBA6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2EE6335A-3B25-77ED-171D-C65CE3ECD32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6A26526-53A7-51C1-1110-F919ED5D88A7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A43FF1-82E6-7D7E-2647-E6F8DB59B5BB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309E5326-E263-26EB-4A01-C988106CCBE4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FDE9E83-7AF7-2F5D-4627-AAF9C270098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9A6C3776-06E8-1BD1-1022-069B2D455165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26D937E3-A806-E9AB-D237-03DA2786A974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8B6E2AFC-67C5-A68E-4A0F-CF932D6F2529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BFA82FB2-523D-F463-EF4B-EDABDAB669DA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75DDABE-B08B-0152-0390-3A634D86D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12</a:t>
            </a:fld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62212E0A-7E2B-B4F3-0199-91B8B133E813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5F1487C0-A91E-AEC9-38CB-D0E987EB5B40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5" name="Titel 8">
            <a:extLst>
              <a:ext uri="{FF2B5EF4-FFF2-40B4-BE49-F238E27FC236}">
                <a16:creationId xmlns:a16="http://schemas.microsoft.com/office/drawing/2014/main" id="{977216E1-9FAD-0881-8C77-E9766FB5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Homepage</a:t>
            </a:r>
          </a:p>
        </p:txBody>
      </p:sp>
      <p:sp>
        <p:nvSpPr>
          <p:cNvPr id="57" name="Textplatzhalter 10">
            <a:extLst>
              <a:ext uri="{FF2B5EF4-FFF2-40B4-BE49-F238E27FC236}">
                <a16:creationId xmlns:a16="http://schemas.microsoft.com/office/drawing/2014/main" id="{FB49170D-4BF9-ED2B-DD4E-9CE0855D5354}"/>
              </a:ext>
            </a:extLst>
          </p:cNvPr>
          <p:cNvSpPr txBox="1">
            <a:spLocks/>
          </p:cNvSpPr>
          <p:nvPr/>
        </p:nvSpPr>
        <p:spPr>
          <a:xfrm>
            <a:off x="806254" y="2455814"/>
            <a:ext cx="5140799" cy="3720541"/>
          </a:xfrm>
          <a:prstGeom prst="rect">
            <a:avLst/>
          </a:prstGeom>
        </p:spPr>
        <p:txBody>
          <a:bodyPr/>
          <a:lstStyle>
            <a:lvl1pPr marL="324000" indent="-324000" algn="l" defTabSz="8155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2"/>
                </a:solidFill>
              </a:rPr>
              <a:t>Aktuelle Informationen und Meldungen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Genaueres zu den Lehrbereichen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„Studium und Lehre“</a:t>
            </a:r>
          </a:p>
          <a:p>
            <a:pPr lvl="1"/>
            <a:r>
              <a:rPr lang="de-DE" dirty="0">
                <a:solidFill>
                  <a:schemeClr val="bg2"/>
                </a:solidFill>
              </a:rPr>
              <a:t>Studienplan</a:t>
            </a:r>
          </a:p>
          <a:p>
            <a:pPr lvl="1"/>
            <a:r>
              <a:rPr lang="de-DE" dirty="0">
                <a:solidFill>
                  <a:schemeClr val="bg2"/>
                </a:solidFill>
              </a:rPr>
              <a:t>Termine und Fristen</a:t>
            </a:r>
          </a:p>
          <a:p>
            <a:pPr lvl="1"/>
            <a:endParaRPr lang="de-DE" dirty="0">
              <a:solidFill>
                <a:schemeClr val="bg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endParaRPr lang="de-DE" dirty="0">
              <a:solidFill>
                <a:schemeClr val="bg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07778" lvl="1" indent="0">
              <a:buNone/>
            </a:pPr>
            <a:r>
              <a:rPr lang="de-DE" dirty="0">
                <a:solidFill>
                  <a:schemeClr val="bg2"/>
                </a:solidFill>
              </a:rPr>
              <a:t>     </a:t>
            </a:r>
            <a:r>
              <a:rPr lang="de-DE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Homepage IfS</a:t>
            </a:r>
            <a:br>
              <a:rPr lang="de-DE" dirty="0">
                <a:solidFill>
                  <a:schemeClr val="bg2"/>
                </a:solidFill>
              </a:rPr>
            </a:br>
            <a:br>
              <a:rPr lang="de-DE" dirty="0">
                <a:solidFill>
                  <a:schemeClr val="bg2"/>
                </a:solidFill>
              </a:rPr>
            </a:br>
            <a:r>
              <a:rPr lang="de-DE" dirty="0">
                <a:solidFill>
                  <a:schemeClr val="bg2"/>
                </a:solidFill>
              </a:rPr>
              <a:t>     </a:t>
            </a:r>
            <a:r>
              <a:rPr lang="de-D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Homepage GSI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8" name="Textplatzhalter 9">
            <a:extLst>
              <a:ext uri="{FF2B5EF4-FFF2-40B4-BE49-F238E27FC236}">
                <a16:creationId xmlns:a16="http://schemas.microsoft.com/office/drawing/2014/main" id="{2A1013E9-6733-A584-467A-7B862FCA5D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Wozu brauche ich die Homepage?</a:t>
            </a:r>
            <a:endParaRPr lang="de-DE" sz="2400" noProof="0" dirty="0">
              <a:solidFill>
                <a:srgbClr val="F28700"/>
              </a:solidFill>
            </a:endParaRPr>
          </a:p>
        </p:txBody>
      </p:sp>
      <p:sp>
        <p:nvSpPr>
          <p:cNvPr id="59" name="Textplatzhalter 9">
            <a:extLst>
              <a:ext uri="{FF2B5EF4-FFF2-40B4-BE49-F238E27FC236}">
                <a16:creationId xmlns:a16="http://schemas.microsoft.com/office/drawing/2014/main" id="{A77CE2A5-7470-D2E2-0E59-B228DE528CCB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de-DE" sz="2000" dirty="0"/>
            </a:br>
            <a:r>
              <a:rPr lang="de-DE" sz="2000" dirty="0">
                <a:solidFill>
                  <a:schemeClr val="bg2"/>
                </a:solidFill>
              </a:rPr>
              <a:t>Für Ihre Unterlagen:</a:t>
            </a:r>
            <a:br>
              <a:rPr lang="de-DE" sz="2000" b="1" dirty="0">
                <a:solidFill>
                  <a:schemeClr val="bg2"/>
                </a:solidFill>
              </a:rPr>
            </a:br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Prüfungs- und Studienordnung (PStO)</a:t>
            </a:r>
            <a:endParaRPr lang="de-DE" sz="2000" dirty="0">
              <a:solidFill>
                <a:schemeClr val="tx1"/>
              </a:solidFill>
            </a:endParaRPr>
          </a:p>
          <a:p>
            <a:pPr algn="ctr"/>
            <a:endParaRPr lang="de-DE" sz="2000" dirty="0"/>
          </a:p>
        </p:txBody>
      </p:sp>
      <p:sp>
        <p:nvSpPr>
          <p:cNvPr id="60" name="Textplatzhalter 9">
            <a:extLst>
              <a:ext uri="{FF2B5EF4-FFF2-40B4-BE49-F238E27FC236}">
                <a16:creationId xmlns:a16="http://schemas.microsoft.com/office/drawing/2014/main" id="{D3F8A692-E159-1CFC-A7FB-AA5D93269D50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Machen Sie sich mit den jeweiligen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Homepages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vertraut und prüfen Sie sie regelmäßig auf neue Informationen!</a:t>
            </a:r>
          </a:p>
        </p:txBody>
      </p:sp>
      <p:pic>
        <p:nvPicPr>
          <p:cNvPr id="62" name="Graphic 61" descr="Internet with solid fill">
            <a:extLst>
              <a:ext uri="{FF2B5EF4-FFF2-40B4-BE49-F238E27FC236}">
                <a16:creationId xmlns:a16="http://schemas.microsoft.com/office/drawing/2014/main" id="{BDB8B105-5487-0258-388D-DEB34188A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498" y="5046196"/>
            <a:ext cx="436765" cy="436765"/>
          </a:xfrm>
          <a:prstGeom prst="rect">
            <a:avLst/>
          </a:prstGeom>
        </p:spPr>
      </p:pic>
      <p:pic>
        <p:nvPicPr>
          <p:cNvPr id="63" name="Graphic 62" descr="Internet with solid fill">
            <a:extLst>
              <a:ext uri="{FF2B5EF4-FFF2-40B4-BE49-F238E27FC236}">
                <a16:creationId xmlns:a16="http://schemas.microsoft.com/office/drawing/2014/main" id="{52637D49-3FAC-0E9A-198F-7D2877DB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116" y="5611275"/>
            <a:ext cx="436765" cy="43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9" grpId="0" animBg="1"/>
      <p:bldP spid="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022B-BD3E-D031-15C7-88A9DEC21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CD30050-BC3A-06DA-3876-C8CFB16B2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13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2CD32E8-87BA-CEE3-3291-BA5A1667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LSF: </a:t>
            </a:r>
            <a:r>
              <a:rPr lang="de-DE" sz="2800" dirty="0"/>
              <a:t>Portal „</a:t>
            </a:r>
            <a:r>
              <a:rPr lang="de-DE" sz="2800" noProof="0" dirty="0"/>
              <a:t>Lehre-Studium-Forschung“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65404-9A99-40D0-4083-B6751A51CCEC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6" name="Textplatzhalter 10">
            <a:extLst>
              <a:ext uri="{FF2B5EF4-FFF2-40B4-BE49-F238E27FC236}">
                <a16:creationId xmlns:a16="http://schemas.microsoft.com/office/drawing/2014/main" id="{1FEC3845-AB45-1F7D-7218-0FB95F7878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254" y="2455815"/>
            <a:ext cx="5140799" cy="3114732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</a:rPr>
              <a:t>Vorlesungsverzeichnis</a:t>
            </a:r>
          </a:p>
          <a:p>
            <a:endParaRPr lang="de-DE" noProof="0" dirty="0">
              <a:solidFill>
                <a:schemeClr val="bg2"/>
              </a:solidFill>
            </a:endParaRPr>
          </a:p>
          <a:p>
            <a:r>
              <a:rPr lang="de-DE" noProof="0" dirty="0">
                <a:solidFill>
                  <a:schemeClr val="bg2"/>
                </a:solidFill>
              </a:rPr>
              <a:t>Kursbelegung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noProof="0" dirty="0">
                <a:solidFill>
                  <a:schemeClr val="bg2"/>
                </a:solidFill>
              </a:rPr>
              <a:t>Prüfungsanmeldung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Kontoauszug aller erbrachten Leistungen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endParaRPr lang="de-DE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2"/>
                </a:solidFill>
              </a:rPr>
              <a:t>	</a:t>
            </a:r>
            <a:r>
              <a:rPr lang="de-D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FB7F3F99-8724-9DD3-AE06-8BBC998E842C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083D158B-FE6A-747A-1193-46D594F7A91C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C0F839FE-248D-6DD6-B84A-A46EC2413AEA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A19A2E19-30E6-401C-DBCB-4F9AEAC1FAEE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44FE7A3E-FDDC-5DB9-0C24-8F2182FAEB3A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41A2B50-4437-CE78-43EA-F01B5047C218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A25F6A5-4B33-89E5-E997-78DC6158A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Wozu brauche ich LSF?</a:t>
            </a:r>
            <a:endParaRPr lang="de-DE" sz="2400" noProof="0" dirty="0">
              <a:solidFill>
                <a:srgbClr val="F28700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D2CBA772-940A-A908-E95B-5A1C894C0844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Screenshot-Tutorials:</a:t>
            </a:r>
          </a:p>
          <a:p>
            <a:pPr algn="ctr"/>
            <a:endParaRPr lang="de-DE" sz="2000" dirty="0"/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 Hilfe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B52A4BE-51CF-FB81-DED9-DE9F0696CA5B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Der Login läuft über Ihre </a:t>
            </a:r>
            <a:b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Benutzerkennung</a:t>
            </a:r>
            <a:b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(@</a:t>
            </a:r>
            <a:r>
              <a:rPr lang="de-DE" sz="2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campus.lmu.de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</p:txBody>
      </p:sp>
      <p:pic>
        <p:nvPicPr>
          <p:cNvPr id="3" name="Graphic 2" descr="Internet with solid fill">
            <a:extLst>
              <a:ext uri="{FF2B5EF4-FFF2-40B4-BE49-F238E27FC236}">
                <a16:creationId xmlns:a16="http://schemas.microsoft.com/office/drawing/2014/main" id="{0E93DFBE-5B9A-5613-E62C-57477B9BB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498" y="5046196"/>
            <a:ext cx="436765" cy="43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8AE-A95E-8B0C-D980-90468F43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5115C63-991F-78F0-50A5-C584FA97B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14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B6420AD-8740-DE81-AF4D-81E52DE5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Kursbelegung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DB3A054-3010-3A4F-EE96-1EF86DC894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melde ich mich für Kurse an?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106FA-D4D0-D0C6-D8C7-A3B10C46B30A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A4C91F-FCE5-5224-1114-9C430D7E0FE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26E1DC8D-914C-59AB-8164-752405557F7E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C1ACE49F-4849-BEA3-E2AC-84C131016EC7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EB05F309-E03F-2B8C-3136-A99BF37F5A82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11786CB7-0281-26AA-D273-D115AA2B8E25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D7183ADC-8880-E1ED-3A2B-D7EE367FDD69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5F679E94-4EB5-712D-63E4-638BF959FBAC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98D1E7B1-E831-6EC7-6079-3CF537475BA9}"/>
              </a:ext>
            </a:extLst>
          </p:cNvPr>
          <p:cNvSpPr txBox="1">
            <a:spLocks/>
          </p:cNvSpPr>
          <p:nvPr/>
        </p:nvSpPr>
        <p:spPr>
          <a:xfrm>
            <a:off x="3712068" y="4708211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/>
              <a:t>Mehr </a:t>
            </a:r>
            <a:r>
              <a:rPr lang="en-GB" sz="2000" dirty="0" err="1"/>
              <a:t>Informationen</a:t>
            </a:r>
            <a:r>
              <a:rPr lang="en-GB" sz="2000" dirty="0"/>
              <a:t>:</a:t>
            </a:r>
            <a:br>
              <a:rPr lang="en-GB" sz="2000" dirty="0"/>
            </a:br>
            <a:br>
              <a:rPr lang="en-GB" sz="2000" dirty="0"/>
            </a:br>
            <a:r>
              <a:rPr lang="en-GB" sz="2000" b="1" dirty="0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Soziologie</a:t>
            </a:r>
            <a:br>
              <a:rPr lang="en-GB" sz="2000" dirty="0"/>
            </a:br>
            <a:r>
              <a:rPr lang="en-GB" sz="2000" b="1" u="sng"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Politikwissenschaft</a:t>
            </a:r>
            <a:endParaRPr lang="de-DE" sz="2400" b="1" u="sng" dirty="0">
              <a:solidFill>
                <a:schemeClr val="tx1"/>
              </a:solidFill>
            </a:endParaRP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CB75E861-FF52-3022-4E68-1512E255EBC0}"/>
              </a:ext>
            </a:extLst>
          </p:cNvPr>
          <p:cNvSpPr txBox="1">
            <a:spLocks/>
          </p:cNvSpPr>
          <p:nvPr/>
        </p:nvSpPr>
        <p:spPr>
          <a:xfrm>
            <a:off x="805374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</a:p>
          <a:p>
            <a:pPr algn="ctr"/>
            <a:endParaRPr lang="de-DE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29.09. – 01.10.2025 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B363235-3C77-36D3-C962-1DDF8C7B55C9}"/>
              </a:ext>
            </a:extLst>
          </p:cNvPr>
          <p:cNvSpPr txBox="1">
            <a:spLocks/>
          </p:cNvSpPr>
          <p:nvPr/>
        </p:nvSpPr>
        <p:spPr>
          <a:xfrm>
            <a:off x="6616710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</a:p>
          <a:p>
            <a:pPr algn="ctr"/>
            <a:endParaRPr lang="de-DE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22.09. – 06.10.2025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Restplatzvergabe 08.-09.10.2025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98A9D-D455-2A88-F9B2-93F2C4A35362}"/>
              </a:ext>
            </a:extLst>
          </p:cNvPr>
          <p:cNvSpPr txBox="1"/>
          <p:nvPr/>
        </p:nvSpPr>
        <p:spPr>
          <a:xfrm>
            <a:off x="2652247" y="2297823"/>
            <a:ext cx="7259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noProof="0" dirty="0">
                <a:solidFill>
                  <a:schemeClr val="bg2"/>
                </a:solidFill>
              </a:rPr>
              <a:t>Kurse können </a:t>
            </a:r>
            <a:r>
              <a:rPr lang="de-DE" b="1" noProof="0" dirty="0">
                <a:solidFill>
                  <a:srgbClr val="C00000"/>
                </a:solidFill>
              </a:rPr>
              <a:t>nur über LSF </a:t>
            </a:r>
            <a:r>
              <a:rPr lang="de-DE" b="1" noProof="0" dirty="0">
                <a:solidFill>
                  <a:schemeClr val="bg2"/>
                </a:solidFill>
              </a:rPr>
              <a:t>belegt werden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52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FF146-879C-A9E0-30A0-3F9B2C22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B5317636-5E24-CA9A-74E2-96BA7C2A0BCC}"/>
              </a:ext>
            </a:extLst>
          </p:cNvPr>
          <p:cNvCxnSpPr>
            <a:cxnSpLocks/>
          </p:cNvCxnSpPr>
          <p:nvPr/>
        </p:nvCxnSpPr>
        <p:spPr>
          <a:xfrm rot="5400000">
            <a:off x="9732545" y="2551458"/>
            <a:ext cx="1833104" cy="90953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D75FF6C4-AC16-1B1B-74CA-055FDD04362A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8138" y="1938527"/>
            <a:ext cx="3026662" cy="1310889"/>
          </a:xfrm>
          <a:prstGeom prst="bentConnector3">
            <a:avLst>
              <a:gd name="adj1" fmla="val 117976"/>
            </a:avLst>
          </a:prstGeom>
          <a:ln w="28575">
            <a:solidFill>
              <a:srgbClr val="C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A44A597-AFEF-F98B-2C7C-7019D9BB950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C77CB718-7212-D4BA-61A0-757224F6E4D7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99EC30EC-4134-DDB8-BD17-DFBEBA1D3306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5CD149-6BD0-AE66-6782-6C0655314315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166E5B71-4F85-111E-77D5-6912921BBB47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E04D5E0A-A5A6-1D2A-A27A-09F8163F2BED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A8BAC65F-3208-7BDE-C094-B12ADBFEA083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7E2A62E8-8581-8A57-8AF9-56456AC58693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293B7AB8-1AB8-0F5C-4507-9A1895BB12C5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5D7CCE23-025C-05A7-01DD-4D0576D1A6ED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C732077-132B-FE1A-AD2B-A848408EC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15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C8B706E-01F7-EF75-CAB8-6BDAA2BF9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Grundschule / Mittelschule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B6DB4F78-0000-04DD-5B12-981759916250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D31ED819-8291-51E9-7A50-DB5358C8F17A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8D45CDFC-CB76-88CD-7B77-6B2F06AD6FF5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2817B9-9BA1-B5E9-C5AC-9267FD6E477F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pic>
        <p:nvPicPr>
          <p:cNvPr id="24" name="Picture 23" descr="A document with text on it&#10;&#10;AI-generated content may be incorrect.">
            <a:extLst>
              <a:ext uri="{FF2B5EF4-FFF2-40B4-BE49-F238E27FC236}">
                <a16:creationId xmlns:a16="http://schemas.microsoft.com/office/drawing/2014/main" id="{2DC94399-DAAD-12AD-0B1E-6E6BAA191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5594"/>
          <a:stretch>
            <a:fillRect/>
          </a:stretch>
        </p:blipFill>
        <p:spPr>
          <a:xfrm>
            <a:off x="1697318" y="1392258"/>
            <a:ext cx="9537407" cy="99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4D34CE-055D-D6C2-E1C6-30579C1C2145}"/>
              </a:ext>
            </a:extLst>
          </p:cNvPr>
          <p:cNvSpPr/>
          <p:nvPr/>
        </p:nvSpPr>
        <p:spPr>
          <a:xfrm rot="16200000">
            <a:off x="6326317" y="-2856871"/>
            <a:ext cx="315530" cy="9501282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07E07-0634-8BDF-357E-DB84E1FF3BAC}"/>
              </a:ext>
            </a:extLst>
          </p:cNvPr>
          <p:cNvSpPr/>
          <p:nvPr/>
        </p:nvSpPr>
        <p:spPr>
          <a:xfrm rot="16200000">
            <a:off x="6326320" y="-2541339"/>
            <a:ext cx="315531" cy="9501280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19E3D-8CCD-FBDC-5D8B-023D0F33939F}"/>
              </a:ext>
            </a:extLst>
          </p:cNvPr>
          <p:cNvSpPr>
            <a:spLocks/>
          </p:cNvSpPr>
          <p:nvPr/>
        </p:nvSpPr>
        <p:spPr>
          <a:xfrm>
            <a:off x="1299982" y="2868867"/>
            <a:ext cx="2160000" cy="886834"/>
          </a:xfrm>
          <a:prstGeom prst="rect">
            <a:avLst/>
          </a:prstGeom>
          <a:noFill/>
          <a:ln w="38100">
            <a:solidFill>
              <a:srgbClr val="C00000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Vorlesung: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62E789-78B3-6363-0D7B-93F7E596826E}"/>
              </a:ext>
            </a:extLst>
          </p:cNvPr>
          <p:cNvSpPr>
            <a:spLocks/>
          </p:cNvSpPr>
          <p:nvPr/>
        </p:nvSpPr>
        <p:spPr>
          <a:xfrm>
            <a:off x="3838824" y="2868868"/>
            <a:ext cx="2148474" cy="886834"/>
          </a:xfrm>
          <a:prstGeom prst="rect">
            <a:avLst/>
          </a:prstGeom>
          <a:noFill/>
          <a:ln w="38100">
            <a:solidFill>
              <a:srgbClr val="C00000">
                <a:alpha val="2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Grundkurs: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Belegpflicht - </a:t>
            </a:r>
            <a:r>
              <a:rPr lang="de-DE" sz="14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rgbClr val="F287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AD73AF-FCFA-31CD-434B-3DE44D1AAA0F}"/>
              </a:ext>
            </a:extLst>
          </p:cNvPr>
          <p:cNvSpPr>
            <a:spLocks/>
          </p:cNvSpPr>
          <p:nvPr/>
        </p:nvSpPr>
        <p:spPr>
          <a:xfrm>
            <a:off x="9114327" y="4119282"/>
            <a:ext cx="2160000" cy="886834"/>
          </a:xfrm>
          <a:prstGeom prst="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Seminar: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noProof="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88B01-7980-0E57-97F7-FB9A07584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889949E0-69B8-40CA-D163-1ED15301A16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8138" y="1938527"/>
            <a:ext cx="3026662" cy="1310889"/>
          </a:xfrm>
          <a:prstGeom prst="bentConnector3">
            <a:avLst>
              <a:gd name="adj1" fmla="val 117976"/>
            </a:avLst>
          </a:prstGeom>
          <a:ln w="28575">
            <a:solidFill>
              <a:srgbClr val="C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8DB44A5-291F-E8F5-3698-3303BAB71599}"/>
              </a:ext>
            </a:extLst>
          </p:cNvPr>
          <p:cNvSpPr>
            <a:spLocks/>
          </p:cNvSpPr>
          <p:nvPr/>
        </p:nvSpPr>
        <p:spPr>
          <a:xfrm>
            <a:off x="1299982" y="2868867"/>
            <a:ext cx="2160000" cy="886834"/>
          </a:xfrm>
          <a:prstGeom prst="rect">
            <a:avLst/>
          </a:prstGeom>
          <a:noFill/>
          <a:ln w="38100">
            <a:solidFill>
              <a:srgbClr val="C00000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Vorlesung: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noProof="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5ED11-D877-A37B-31CB-61AA60C4EFFE}"/>
              </a:ext>
            </a:extLst>
          </p:cNvPr>
          <p:cNvSpPr>
            <a:spLocks/>
          </p:cNvSpPr>
          <p:nvPr/>
        </p:nvSpPr>
        <p:spPr>
          <a:xfrm>
            <a:off x="3838824" y="2868868"/>
            <a:ext cx="2148474" cy="886834"/>
          </a:xfrm>
          <a:prstGeom prst="rect">
            <a:avLst/>
          </a:prstGeom>
          <a:noFill/>
          <a:ln w="38100">
            <a:solidFill>
              <a:srgbClr val="C00000">
                <a:alpha val="2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Grundkurs: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Belegpflicht - </a:t>
            </a:r>
            <a:r>
              <a:rPr lang="de-DE" sz="1400" b="1" noProof="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pic>
        <p:nvPicPr>
          <p:cNvPr id="4" name="Picture 3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8B6589C6-73B8-6318-E113-E29DBA0468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0651"/>
          <a:stretch>
            <a:fillRect/>
          </a:stretch>
        </p:blipFill>
        <p:spPr>
          <a:xfrm>
            <a:off x="1699039" y="1415306"/>
            <a:ext cx="9575295" cy="77925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56178A2-9167-FF70-13A1-79C6F4C420AF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3049711C-CEAF-1E91-2713-30EB7B2D34D8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77BBBEEB-D74C-06EB-385D-3AEE074A105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97740E-CE30-200B-CB95-B4B12901D0CD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63281ED3-C56E-A468-19A7-7B3FB5E11CC7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FF115A46-9529-B908-3A3A-3F2F40BB249B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6B5BE04A-B987-3B9C-9580-6D535613D653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3CB68D5C-9457-DCC8-65E6-90765D1FF287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8B19A5D7-0DC3-96C7-94CC-CED228CAF3F4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FCB8E87D-5305-AA04-72B0-6D88949626F1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404375D-D653-12C0-1B0E-330698C05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16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F7EA9B2-62F6-F34A-181D-4F3C9171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Realschule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7C74F911-07A8-AAF4-C887-D8EBD3BA0E0E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FE7C1A0F-8E42-A10E-BA71-AAB03B8EE7FE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04A5F767-02DF-A743-E4F1-C5EF40CD82F1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186C74-6368-37BE-3A16-99239EAFFC29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563AF5-EA9A-0F45-D3A6-6E358E2BB920}"/>
              </a:ext>
            </a:extLst>
          </p:cNvPr>
          <p:cNvSpPr/>
          <p:nvPr/>
        </p:nvSpPr>
        <p:spPr>
          <a:xfrm rot="16200000">
            <a:off x="6272119" y="-2816564"/>
            <a:ext cx="454615" cy="9549809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D8EB79-FF40-BE3F-8E11-8D4192550461}"/>
              </a:ext>
            </a:extLst>
          </p:cNvPr>
          <p:cNvSpPr>
            <a:spLocks/>
          </p:cNvSpPr>
          <p:nvPr/>
        </p:nvSpPr>
        <p:spPr>
          <a:xfrm>
            <a:off x="6366140" y="2868867"/>
            <a:ext cx="2160000" cy="88683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Vertiefung: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Anmeldung über </a:t>
            </a:r>
            <a:r>
              <a:rPr lang="de-DE" sz="1400" b="1" noProof="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97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9C542-34FA-6C43-F8A3-CBEECC336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783F3366-A3F0-6EC2-0822-2B5446B15BD9}"/>
              </a:ext>
            </a:extLst>
          </p:cNvPr>
          <p:cNvCxnSpPr>
            <a:cxnSpLocks/>
          </p:cNvCxnSpPr>
          <p:nvPr/>
        </p:nvCxnSpPr>
        <p:spPr>
          <a:xfrm rot="5400000">
            <a:off x="9732545" y="2551458"/>
            <a:ext cx="1833104" cy="90953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339E9F33-E16D-E6E7-3BAD-04A3F2DD517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8138" y="1938527"/>
            <a:ext cx="3026662" cy="1310889"/>
          </a:xfrm>
          <a:prstGeom prst="bentConnector3">
            <a:avLst>
              <a:gd name="adj1" fmla="val 117976"/>
            </a:avLst>
          </a:prstGeom>
          <a:ln w="28575">
            <a:solidFill>
              <a:srgbClr val="0088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F047025-35DA-28BB-2226-89D8D2B9AB3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DC5276B0-3718-D1F8-A9E6-DBAEBDCA25DA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DEBE72E2-5DF1-9D66-F743-0EEA1CBA1471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94DB06-9FFE-ACD9-C435-27CB9C353320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699D6F79-A8E1-C508-3E34-6170BAB0166C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119356D6-C57D-7414-C072-51E4275041A1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DD418059-4C09-11F4-73D5-3E8354A3A03F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7C412C3D-66BC-A435-D8A0-4B1166158EDD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C75F6E86-7BA0-242C-A2A9-DA92C2C4C167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5D53F604-EA70-6BB7-F5A5-E88826503A05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ECEE9B1-5FDB-6076-5024-DB42D3A8E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17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8E83E79-01FB-7120-BC14-49FF4703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– Gymnasium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E9FAC02-7EA6-37F9-7598-64BC73F2DA34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3E28CB4F-379D-6169-7E94-74D90F91E5D9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2F0F3F2F-4AFF-0786-28F4-D6748003FF31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AB834-DCC0-0091-7C9E-1E9B34F4D29D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pic>
        <p:nvPicPr>
          <p:cNvPr id="23" name="Picture 22" descr="A close-up of a document&#10;&#10;AI-generated content may be incorrect.">
            <a:extLst>
              <a:ext uri="{FF2B5EF4-FFF2-40B4-BE49-F238E27FC236}">
                <a16:creationId xmlns:a16="http://schemas.microsoft.com/office/drawing/2014/main" id="{4FDF4B4D-E5AE-8AA6-F4BA-7270138339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0909"/>
          <a:stretch>
            <a:fillRect/>
          </a:stretch>
        </p:blipFill>
        <p:spPr>
          <a:xfrm>
            <a:off x="1699038" y="1426565"/>
            <a:ext cx="9575295" cy="7314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200717-D1E3-FF62-0E93-8A102157CD49}"/>
              </a:ext>
            </a:extLst>
          </p:cNvPr>
          <p:cNvSpPr/>
          <p:nvPr/>
        </p:nvSpPr>
        <p:spPr>
          <a:xfrm rot="16200000">
            <a:off x="6317061" y="-2929176"/>
            <a:ext cx="349242" cy="9565289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8A7324-1521-20F8-367A-53AD934DB471}"/>
              </a:ext>
            </a:extLst>
          </p:cNvPr>
          <p:cNvSpPr/>
          <p:nvPr/>
        </p:nvSpPr>
        <p:spPr>
          <a:xfrm rot="16200000">
            <a:off x="6430092" y="-2692967"/>
            <a:ext cx="123178" cy="9565291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A98DD2-3415-25DC-CE11-EDBE5AB484F2}"/>
              </a:ext>
            </a:extLst>
          </p:cNvPr>
          <p:cNvSpPr>
            <a:spLocks/>
          </p:cNvSpPr>
          <p:nvPr/>
        </p:nvSpPr>
        <p:spPr>
          <a:xfrm>
            <a:off x="1299982" y="2868867"/>
            <a:ext cx="2160000" cy="88683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Vorlesung: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noProof="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AE8C91-C7C6-418F-5608-E6E155BA0249}"/>
              </a:ext>
            </a:extLst>
          </p:cNvPr>
          <p:cNvSpPr>
            <a:spLocks/>
          </p:cNvSpPr>
          <p:nvPr/>
        </p:nvSpPr>
        <p:spPr>
          <a:xfrm>
            <a:off x="3838824" y="2868867"/>
            <a:ext cx="2148474" cy="1250415"/>
          </a:xfrm>
          <a:prstGeom prst="rect">
            <a:avLst/>
          </a:prstGeom>
          <a:noFill/>
          <a:ln w="38100">
            <a:solidFill>
              <a:srgbClr val="00883A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Übung: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Anmeldung über </a:t>
            </a:r>
            <a:r>
              <a:rPr lang="de-DE" sz="1400" b="1" noProof="0" dirty="0">
                <a:solidFill>
                  <a:schemeClr val="tx1"/>
                </a:solidFill>
              </a:rPr>
              <a:t>LSF</a:t>
            </a:r>
            <a:br>
              <a:rPr lang="de-DE" sz="1400" b="1" noProof="0" dirty="0">
                <a:solidFill>
                  <a:schemeClr val="tx1"/>
                </a:solidFill>
              </a:rPr>
            </a:br>
            <a:r>
              <a:rPr lang="de-DE" sz="1400" b="1" noProof="0" dirty="0">
                <a:solidFill>
                  <a:srgbClr val="F28700"/>
                </a:solidFill>
              </a:rPr>
              <a:t>1. Vorlesungswoche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A8D5BC-D8F7-EAC0-FEC6-F299A0D59564}"/>
              </a:ext>
            </a:extLst>
          </p:cNvPr>
          <p:cNvSpPr>
            <a:spLocks/>
          </p:cNvSpPr>
          <p:nvPr/>
        </p:nvSpPr>
        <p:spPr>
          <a:xfrm>
            <a:off x="6366140" y="2868867"/>
            <a:ext cx="2160000" cy="88683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Tafelübung: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keine Anmeldung nötig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D11FD9-FEE3-7C59-36B8-82D21B645C8B}"/>
              </a:ext>
            </a:extLst>
          </p:cNvPr>
          <p:cNvSpPr>
            <a:spLocks/>
          </p:cNvSpPr>
          <p:nvPr/>
        </p:nvSpPr>
        <p:spPr>
          <a:xfrm>
            <a:off x="9114327" y="4119282"/>
            <a:ext cx="2160000" cy="886834"/>
          </a:xfrm>
          <a:prstGeom prst="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Seminar: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6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26" grpId="0" animBg="1"/>
      <p:bldP spid="29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34AE1-753B-70E9-D149-2809EA10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B445FD6E-9F89-FA2F-D968-98EF4C831EDE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9000707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03 	Prüfungen</a:t>
            </a:r>
          </a:p>
        </p:txBody>
      </p:sp>
    </p:spTree>
    <p:extLst>
      <p:ext uri="{BB962C8B-B14F-4D97-AF65-F5344CB8AC3E}">
        <p14:creationId xmlns:p14="http://schemas.microsoft.com/office/powerpoint/2010/main" val="1759018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500D-CB64-E193-3668-45C4B8E1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1B563CB-0EF3-8EE6-D2A6-E27C25BDF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19</a:t>
            </a:fld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C663B-2EA7-92A2-E2AF-7036E41653BC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87C834A-7703-13A6-D4FF-FF45FCA05845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7DF4B7E9-1E66-7666-C379-1E0332FE79D3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BF25E4E3-0ED0-6FCA-53FB-3EF98040560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A7E1E9CA-CFB2-FE82-0EB1-7A82B0C7A646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58D4EFA6-7D6A-FE55-F8A8-1533923CF13B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A3492A4D-6E82-3B98-00D3-C8B826853228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Titel 8">
            <a:extLst>
              <a:ext uri="{FF2B5EF4-FFF2-40B4-BE49-F238E27FC236}">
                <a16:creationId xmlns:a16="http://schemas.microsoft.com/office/drawing/2014/main" id="{67D6927B-6E47-D6BC-1BA4-52276D7B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Prüfungsformate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2EE0D267-AAEC-A6F2-6462-3AC4AB916D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Wie werden meine Kenntnisse geprüft?</a:t>
            </a:r>
          </a:p>
        </p:txBody>
      </p:sp>
      <p:sp>
        <p:nvSpPr>
          <p:cNvPr id="22" name="Textplatzhalter 9">
            <a:extLst>
              <a:ext uri="{FF2B5EF4-FFF2-40B4-BE49-F238E27FC236}">
                <a16:creationId xmlns:a16="http://schemas.microsoft.com/office/drawing/2014/main" id="{F83224E5-1FE9-0AC9-3E18-12537825DEA1}"/>
              </a:ext>
            </a:extLst>
          </p:cNvPr>
          <p:cNvSpPr txBox="1">
            <a:spLocks/>
          </p:cNvSpPr>
          <p:nvPr/>
        </p:nvSpPr>
        <p:spPr>
          <a:xfrm>
            <a:off x="1506991" y="2195640"/>
            <a:ext cx="416368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Klausur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9904A04F-4A7B-6307-FBBF-F91979DD558E}"/>
              </a:ext>
            </a:extLst>
          </p:cNvPr>
          <p:cNvSpPr txBox="1">
            <a:spLocks/>
          </p:cNvSpPr>
          <p:nvPr/>
        </p:nvSpPr>
        <p:spPr>
          <a:xfrm>
            <a:off x="6607775" y="2195640"/>
            <a:ext cx="408786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Hausarbeit </a:t>
            </a: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35FAD951-B1F3-FEA2-B10F-A007F8DA7D9B}"/>
              </a:ext>
            </a:extLst>
          </p:cNvPr>
          <p:cNvSpPr txBox="1">
            <a:spLocks/>
          </p:cNvSpPr>
          <p:nvPr/>
        </p:nvSpPr>
        <p:spPr>
          <a:xfrm>
            <a:off x="1506991" y="4279395"/>
            <a:ext cx="416368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Übungsmappe</a:t>
            </a:r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8B0A9FF1-9B45-4D8D-F267-FFA7781BFEA8}"/>
              </a:ext>
            </a:extLst>
          </p:cNvPr>
          <p:cNvSpPr txBox="1">
            <a:spLocks/>
          </p:cNvSpPr>
          <p:nvPr/>
        </p:nvSpPr>
        <p:spPr>
          <a:xfrm>
            <a:off x="6607775" y="4273868"/>
            <a:ext cx="408786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Referat</a:t>
            </a:r>
          </a:p>
        </p:txBody>
      </p:sp>
    </p:spTree>
    <p:extLst>
      <p:ext uri="{BB962C8B-B14F-4D97-AF65-F5344CB8AC3E}">
        <p14:creationId xmlns:p14="http://schemas.microsoft.com/office/powerpoint/2010/main" val="61697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E61D9-F38F-8EFD-A554-3966E3D7D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42EEC24-6336-4761-6157-6C4C36A91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20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1916851-24E4-1B67-980D-98CBF6659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Prüfungsanmeldung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3DA4BC4-F9D2-AD92-55E4-E87F5BA069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melde ich mich für Prüfungen an?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3EF00-7F53-895F-11A2-CF3290F4AEFE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10A076-48EB-A5B6-3A30-19F3A34EC0F0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998530AB-5658-FF88-E3CE-AB9E1B83ADA9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3394FB44-5AFC-F5DB-2573-F657F2546AD5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05A4AF71-A100-E8D3-15E8-D8805AEF1969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D7A95299-403B-02F8-A030-16B4937A531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9B7307EA-0662-9B40-69AF-00FA03C66B8B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ECD3A59E-9CF6-1AD3-BE49-4F3772D3F6C4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B08A6BE-7921-FD31-76CB-86CB2F41786E}"/>
              </a:ext>
            </a:extLst>
          </p:cNvPr>
          <p:cNvSpPr txBox="1"/>
          <p:nvPr/>
        </p:nvSpPr>
        <p:spPr>
          <a:xfrm>
            <a:off x="2652247" y="2297823"/>
            <a:ext cx="7259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noProof="0" dirty="0">
                <a:solidFill>
                  <a:schemeClr val="bg2"/>
                </a:solidFill>
              </a:rPr>
              <a:t>Sie müssen sich für </a:t>
            </a:r>
            <a:r>
              <a:rPr lang="de-DE" b="1" noProof="0" dirty="0">
                <a:solidFill>
                  <a:srgbClr val="C00000"/>
                </a:solidFill>
              </a:rPr>
              <a:t>alle Prüfungsformate </a:t>
            </a:r>
            <a:r>
              <a:rPr lang="de-DE" b="1" noProof="0" dirty="0">
                <a:solidFill>
                  <a:schemeClr val="bg2"/>
                </a:solidFill>
              </a:rPr>
              <a:t>über LSF anmelden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464C22CE-22E1-DF52-99EE-B3094B1E89BE}"/>
              </a:ext>
            </a:extLst>
          </p:cNvPr>
          <p:cNvSpPr txBox="1">
            <a:spLocks/>
          </p:cNvSpPr>
          <p:nvPr/>
        </p:nvSpPr>
        <p:spPr>
          <a:xfrm>
            <a:off x="3712068" y="4708211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/>
              <a:t>Die </a:t>
            </a:r>
            <a:r>
              <a:rPr lang="en-GB" sz="2000" dirty="0" err="1"/>
              <a:t>Kursbelegung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b="1" dirty="0" err="1">
                <a:solidFill>
                  <a:srgbClr val="C00000"/>
                </a:solidFill>
              </a:rPr>
              <a:t>ersetzt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C00000"/>
                </a:solidFill>
              </a:rPr>
              <a:t>NICHT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die </a:t>
            </a:r>
            <a:r>
              <a:rPr lang="en-GB" sz="2000" dirty="0" err="1"/>
              <a:t>Prüfungsanmeldung</a:t>
            </a:r>
            <a:r>
              <a:rPr lang="en-GB" sz="2000" dirty="0"/>
              <a:t>!</a:t>
            </a:r>
            <a:endParaRPr lang="de-DE" sz="2400" b="1" dirty="0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456AC1D5-970C-970F-75E0-836B51594E4C}"/>
              </a:ext>
            </a:extLst>
          </p:cNvPr>
          <p:cNvSpPr txBox="1">
            <a:spLocks/>
          </p:cNvSpPr>
          <p:nvPr/>
        </p:nvSpPr>
        <p:spPr>
          <a:xfrm>
            <a:off x="805374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</a:p>
          <a:p>
            <a:pPr algn="ctr"/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26. November – 11. Dezember 2025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2F62A9F3-7881-9207-7E85-B278E7C2152C}"/>
              </a:ext>
            </a:extLst>
          </p:cNvPr>
          <p:cNvSpPr txBox="1">
            <a:spLocks/>
          </p:cNvSpPr>
          <p:nvPr/>
        </p:nvSpPr>
        <p:spPr>
          <a:xfrm>
            <a:off x="6616710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</a:p>
          <a:p>
            <a:pPr algn="ctr"/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Mitte / Ende Dezember</a:t>
            </a:r>
          </a:p>
        </p:txBody>
      </p:sp>
    </p:spTree>
    <p:extLst>
      <p:ext uri="{BB962C8B-B14F-4D97-AF65-F5344CB8AC3E}">
        <p14:creationId xmlns:p14="http://schemas.microsoft.com/office/powerpoint/2010/main" val="370594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 animBg="1"/>
      <p:bldP spid="16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A059-7D5C-E57E-1A2C-285953C48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>
            <a:extLst>
              <a:ext uri="{FF2B5EF4-FFF2-40B4-BE49-F238E27FC236}">
                <a16:creationId xmlns:a16="http://schemas.microsoft.com/office/drawing/2014/main" id="{D281EF69-43F7-4D7D-5462-887058875F24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Screenshot-Tutorials:</a:t>
            </a:r>
          </a:p>
          <a:p>
            <a:pPr algn="ctr"/>
            <a:endParaRPr lang="de-DE" sz="2000" dirty="0"/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LSF-Hilfe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ACE7B0-31A8-6CE2-6B67-B97B5CE71C5D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286FEB-E2FB-3D05-513F-7EB25944A78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F331E0C6-972B-FAC2-B1F2-FAC2F36D5242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58452453-2943-118B-6576-597AF280E4AD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0C63396A-7E45-4432-509A-52FE4BB1064E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48DB4260-4CF0-2815-5D12-09831E25D73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EBEB35BD-3DBE-22F6-6090-CD170058FFFA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CA7EC83-0609-F29A-8F8E-7D28D1CE5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21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8543B7C-E5CF-2973-F350-833E7588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Wiederholungen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FE821-B781-361E-2EB7-CB3CE0A5AC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Kann ich eine nicht bestandene Prüfung wiederholen?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409C6333-0BD2-FEA1-2CD3-F91B47FEA94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4247E265-8B00-A06B-11C7-3CC2E2A74DD6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8855F29-7D22-0921-E0C3-14E8B502474D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7CDE6C74-321D-358F-409D-4C58F61BC3F5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6A6C0849-3F7D-BCF2-C65C-F0B5E4568AFF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5DDD4E2-9309-0654-F6F0-440F770253CD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Zur Wiederholungsprüfung müssen Sie sich ebenfalls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über LSF anmelden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E6321974-F44A-684F-1A45-A541E88FA8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524153" cy="3383818"/>
          </a:xfrm>
        </p:spPr>
        <p:txBody>
          <a:bodyPr/>
          <a:lstStyle/>
          <a:p>
            <a:pPr marL="0" indent="0">
              <a:buNone/>
            </a:pPr>
            <a:r>
              <a:rPr lang="de-DE" b="1" noProof="0" dirty="0"/>
              <a:t>Alle Prüfungen sind wiederholbar</a:t>
            </a:r>
            <a:br>
              <a:rPr lang="de-DE" noProof="0" dirty="0"/>
            </a:br>
            <a:endParaRPr lang="de-DE" noProof="0" dirty="0"/>
          </a:p>
          <a:p>
            <a:endParaRPr lang="de-DE" b="1" dirty="0"/>
          </a:p>
          <a:p>
            <a:r>
              <a:rPr lang="de-DE" b="1" dirty="0">
                <a:solidFill>
                  <a:schemeClr val="tx1"/>
                </a:solidFill>
              </a:rPr>
              <a:t>Soziologie</a:t>
            </a:r>
            <a:r>
              <a:rPr lang="de-DE" dirty="0">
                <a:solidFill>
                  <a:schemeClr val="tx1"/>
                </a:solidFill>
              </a:rPr>
              <a:t>:</a:t>
            </a:r>
            <a:br>
              <a:rPr lang="de-DE" dirty="0"/>
            </a:br>
            <a:r>
              <a:rPr lang="de-DE" dirty="0"/>
              <a:t>beliebig oft (auf den Angebotsturnus achten!)</a:t>
            </a:r>
          </a:p>
          <a:p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chemeClr val="tx1"/>
                </a:solidFill>
              </a:rPr>
              <a:t>Politikwissenschaft: </a:t>
            </a:r>
            <a:br>
              <a:rPr lang="de-DE" dirty="0"/>
            </a:br>
            <a:r>
              <a:rPr lang="de-DE" dirty="0">
                <a:solidFill>
                  <a:schemeClr val="bg2"/>
                </a:solidFill>
              </a:rPr>
              <a:t>zweimal</a:t>
            </a:r>
          </a:p>
          <a:p>
            <a:pPr marL="0" indent="0">
              <a:buNone/>
            </a:pPr>
            <a:br>
              <a:rPr lang="de-DE" i="1" dirty="0"/>
            </a:b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618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69216-C73A-005E-7E85-DD3A5C2E4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578FE3F-A8CC-AF18-DF49-AAE1CA426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22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1769261-A216-810A-8B87-ECA5FC6F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Krankheitsfall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4A08424-2853-CC22-6AC8-F09293BEAF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Was ist wenn ich zur Prüfung krank bin?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AA5C836-51FD-510B-841A-155D914108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Prüfungsrücktritt bzw. Fristverlängerung wegen Krankheit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Ärztliches Attest (keine AU) v</a:t>
            </a:r>
            <a:r>
              <a:rPr lang="de-DE" noProof="0" dirty="0" err="1"/>
              <a:t>erpflichtend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bei besonderen Belastungen Kontakt mit Prüfungsamt (PAGS) aufnehmen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ADD876E7-AF43-B4A4-B20E-B4BA344E5E47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Download:</a:t>
            </a:r>
          </a:p>
          <a:p>
            <a:pPr algn="ctr"/>
            <a:b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Attestvorlage / Antrag auf Rücktritt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03B58C9B-A58C-4C2A-33FF-29BE7A38AB5D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Ansprechperson:</a:t>
            </a:r>
            <a:br>
              <a:rPr lang="de-DE" sz="2000" dirty="0"/>
            </a:br>
            <a:br>
              <a:rPr lang="de-DE" sz="2000" dirty="0"/>
            </a:br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Ralf </a:t>
            </a:r>
            <a:r>
              <a:rPr lang="de-DE" sz="2000" b="1"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Lechermann</a:t>
            </a:r>
            <a:endParaRPr lang="de-DE" sz="2000" b="1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69675C-9E2E-CAB7-CE58-D0448CB3AE53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6CE33848-C2B6-84D3-57CD-23F5C11947E8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F5B6FD0E-9133-0A36-828F-FB18398C8DE1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6427CDDA-0F88-7083-2E0E-CD5515BACA23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39752950-9BC9-7C16-D9A2-D61036FB86C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E2E7001D-805A-769F-BF10-0390F321AD8C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F1404964-5916-3E41-77E3-717B355D9FB1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4919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BE95C-D842-6E52-5143-8535A5F6D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2EA09EF-856B-E3A9-099A-7CBC8A273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23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039BC8F-0581-F75C-A294-1A2B0072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Leistungsanerkennung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300F376-2179-ED3C-C0C9-1FC0F9A507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Kann ich frühere Leistungen anrechnen lassen?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764562B-F039-B1DC-78CC-6A38038D79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1" y="2455815"/>
            <a:ext cx="3988110" cy="1849748"/>
          </a:xfrm>
        </p:spPr>
        <p:txBody>
          <a:bodyPr/>
          <a:lstStyle/>
          <a:p>
            <a:r>
              <a:rPr lang="de-DE" dirty="0"/>
              <a:t>aus einem früheren Studium </a:t>
            </a:r>
            <a:r>
              <a:rPr lang="de-DE" sz="1600" dirty="0"/>
              <a:t>(abgebrochen oder abgeschlossen)</a:t>
            </a:r>
            <a:br>
              <a:rPr lang="de-DE" noProof="0" dirty="0"/>
            </a:br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AD9CF2-A79C-4904-85F9-11EA861D8D80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545EF16C-09F0-988B-B9E2-24E7664B7E63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00592264-FB77-A5A9-84E7-DB4B11D278EE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CEE96ED9-3A32-62AB-BB28-11A4449E013B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F0C814C6-6E12-6894-AE11-8B319A334C26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90AA576F-3AA3-BD91-B0D5-D40FC4C5B5ED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8E89EBF9-7EAE-4B5A-C502-30F7E1C55A32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624492D-5DED-A4AC-C468-7DEDCC98371C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73499E8-3CC8-037D-6755-2396DBC39A16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D8E1AF-1647-CF47-D326-042DC9850179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33B7C7-7D44-6169-A5B6-7241D59EF1C2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1C2199-8AE6-B606-2375-0F13C7309676}"/>
                  </a:ext>
                </a:extLst>
              </p:cNvPr>
              <p:cNvSpPr txBox="1"/>
              <p:nvPr/>
            </p:nvSpPr>
            <p:spPr>
              <a:xfrm>
                <a:off x="2016350" y="3440323"/>
                <a:ext cx="217239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Anerkennungen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</a:t>
                </a:r>
                <a:r>
                  <a:rPr lang="en-US" sz="1200" b="1" dirty="0" err="1">
                    <a:solidFill>
                      <a:schemeClr val="bg2"/>
                    </a:solidFill>
                  </a:rPr>
                  <a:t>Soziologie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E728EB-3152-6E05-9B40-2F436F4BA6E7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3001143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Dipl.-Soz. Judith </a:t>
                </a:r>
                <a:r>
                  <a:rPr lang="en-US" sz="1600" b="1" dirty="0" err="1"/>
                  <a:t>Schambach</a:t>
                </a:r>
                <a:endParaRPr lang="en-US" sz="1600" b="1" dirty="0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8386969-7C55-4A16-D8B4-57CC966D2FF7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CA5E8A4-38FF-C001-4272-A26DA39ED7A4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2165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844343C-F922-BD60-6279-B6F338523D40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judith.schambach@soziologie.uni-muenchen.de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59EFE6-DF4E-9324-C8C4-C20A37EC5BE7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848FFD-ED0F-C4B1-8CAF-8A03932C7CD7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58559D5-D4FB-C75E-BEF5-DA1545DE5457}"/>
                </a:ext>
              </a:extLst>
            </p:cNvPr>
            <p:cNvGrpSpPr/>
            <p:nvPr/>
          </p:nvGrpSpPr>
          <p:grpSpPr>
            <a:xfrm>
              <a:off x="1961034" y="3133319"/>
              <a:ext cx="4372032" cy="1360135"/>
              <a:chOff x="1961034" y="3133319"/>
              <a:chExt cx="4372032" cy="1360135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C98F8CD-33C0-1A4C-99CB-335A307AE4BD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2828018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Anerkennungen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</a:t>
                </a:r>
                <a:r>
                  <a:rPr lang="en-US" sz="1200" b="1" dirty="0" err="1">
                    <a:solidFill>
                      <a:schemeClr val="bg2"/>
                    </a:solidFill>
                  </a:rPr>
                  <a:t>Politikwissenschaft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77D15C-37C3-9BEA-505B-0F83E9E4EF39}"/>
                  </a:ext>
                </a:extLst>
              </p:cNvPr>
              <p:cNvSpPr txBox="1"/>
              <p:nvPr/>
            </p:nvSpPr>
            <p:spPr>
              <a:xfrm>
                <a:off x="1961034" y="3133319"/>
                <a:ext cx="275692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Lidia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Bodensteiner</a:t>
                </a:r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M.A.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66541FD-5004-3544-5218-EF8D1A834C50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685284D-7D33-4CAE-0ACB-7DD97AD929ED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C401113-3A4E-AF21-C5CD-5B36F999130C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5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lidia.bodensteiner@gsi.uni-muenchen.de</a:t>
                  </a:r>
                  <a:endParaRPr lang="en-US" sz="1200" dirty="0"/>
                </a:p>
              </p:txBody>
            </p:sp>
          </p:grpSp>
        </p:grpSp>
      </p:grpSp>
      <p:pic>
        <p:nvPicPr>
          <p:cNvPr id="33" name="Graphic 32" descr="Receiver outline">
            <a:extLst>
              <a:ext uri="{FF2B5EF4-FFF2-40B4-BE49-F238E27FC236}">
                <a16:creationId xmlns:a16="http://schemas.microsoft.com/office/drawing/2014/main" id="{BE9D541A-5944-E3D2-7430-2DE1B8B63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34" name="Graphic 33" descr="Email outline">
            <a:extLst>
              <a:ext uri="{FF2B5EF4-FFF2-40B4-BE49-F238E27FC236}">
                <a16:creationId xmlns:a16="http://schemas.microsoft.com/office/drawing/2014/main" id="{D250553A-A478-C188-B631-F318A9C1E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pic>
        <p:nvPicPr>
          <p:cNvPr id="35" name="Graphic 34" descr="Receiver outline">
            <a:extLst>
              <a:ext uri="{FF2B5EF4-FFF2-40B4-BE49-F238E27FC236}">
                <a16:creationId xmlns:a16="http://schemas.microsoft.com/office/drawing/2014/main" id="{74131E33-A347-E262-016D-0E92E8826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36" name="Graphic 35" descr="Email outline">
            <a:extLst>
              <a:ext uri="{FF2B5EF4-FFF2-40B4-BE49-F238E27FC236}">
                <a16:creationId xmlns:a16="http://schemas.microsoft.com/office/drawing/2014/main" id="{0E99880C-7067-CE14-979C-78DC8A554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sp>
        <p:nvSpPr>
          <p:cNvPr id="37" name="Textplatzhalter 9">
            <a:extLst>
              <a:ext uri="{FF2B5EF4-FFF2-40B4-BE49-F238E27FC236}">
                <a16:creationId xmlns:a16="http://schemas.microsoft.com/office/drawing/2014/main" id="{69882B36-709E-59DB-C48D-2DAC5EB41A0D}"/>
              </a:ext>
            </a:extLst>
          </p:cNvPr>
          <p:cNvSpPr txBox="1">
            <a:spLocks/>
          </p:cNvSpPr>
          <p:nvPr/>
        </p:nvSpPr>
        <p:spPr>
          <a:xfrm>
            <a:off x="806254" y="4435758"/>
            <a:ext cx="3891098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Frist im WS 25/26:</a:t>
            </a:r>
          </a:p>
          <a:p>
            <a:pPr algn="ctr"/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31.03.2026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F3868E5-BEF0-D28C-080B-3704FC874F59}"/>
              </a:ext>
            </a:extLst>
          </p:cNvPr>
          <p:cNvSpPr/>
          <p:nvPr/>
        </p:nvSpPr>
        <p:spPr>
          <a:xfrm>
            <a:off x="5414314" y="4305561"/>
            <a:ext cx="1347937" cy="1410643"/>
          </a:xfrm>
          <a:prstGeom prst="ellipse">
            <a:avLst/>
          </a:prstGeom>
          <a:blipFill dpi="0" rotWithShape="1">
            <a:blip r:embed="rId10"/>
            <a:srcRect/>
            <a:stretch>
              <a:fillRect b="-25000"/>
            </a:stretch>
          </a:blip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286A3-4034-004D-A229-2C31AF71A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9077C0E-3488-2464-C557-2BA1157A3A6E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04 	Zusatzangebote</a:t>
            </a:r>
          </a:p>
        </p:txBody>
      </p:sp>
    </p:spTree>
    <p:extLst>
      <p:ext uri="{BB962C8B-B14F-4D97-AF65-F5344CB8AC3E}">
        <p14:creationId xmlns:p14="http://schemas.microsoft.com/office/powerpoint/2010/main" val="2740155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6931-44FB-24BB-A849-654EB5DB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577B7EA-C767-E9D6-72C6-DF4EE76BC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25</a:t>
            </a:fld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B54B7CA7-72C6-0441-B4C4-97642CD246C4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742A929C-86A2-F47E-1BC2-0804EEB06455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15F5DEC0-86F2-53B6-9F2A-347B16247001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B3309B14-7338-4E6E-94B4-E00BC2AB7FFA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49383C56-414F-7A68-7E7B-FFA10E5E4F8E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A4C44331-CBE6-C6C1-54F0-B78FC49D5451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Titel 8">
            <a:extLst>
              <a:ext uri="{FF2B5EF4-FFF2-40B4-BE49-F238E27FC236}">
                <a16:creationId xmlns:a16="http://schemas.microsoft.com/office/drawing/2014/main" id="{66592415-6CF8-A2F7-113A-06BAAACF0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UB - Universitätsbibliothek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651A36B-BB2C-9AEC-714F-AB08E9018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Wer kann mir weiterhelfen?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31CA46-2802-127C-1E3A-818EDE426E47}"/>
              </a:ext>
            </a:extLst>
          </p:cNvPr>
          <p:cNvSpPr/>
          <p:nvPr/>
        </p:nvSpPr>
        <p:spPr>
          <a:xfrm>
            <a:off x="1543635" y="2427677"/>
            <a:ext cx="2102478" cy="2002645"/>
          </a:xfrm>
          <a:prstGeom prst="rect">
            <a:avLst/>
          </a:prstGeom>
          <a:blipFill dpi="0" rotWithShape="1">
            <a:blip r:embed="rId3"/>
            <a:srcRect/>
            <a:stretch>
              <a:fillRect t="-10000" b="-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D20C5D-4777-4A6F-F478-70CCEB36AD5C}"/>
              </a:ext>
            </a:extLst>
          </p:cNvPr>
          <p:cNvSpPr/>
          <p:nvPr/>
        </p:nvSpPr>
        <p:spPr>
          <a:xfrm>
            <a:off x="5044761" y="2427677"/>
            <a:ext cx="2102478" cy="2002645"/>
          </a:xfrm>
          <a:prstGeom prst="rect">
            <a:avLst/>
          </a:prstGeom>
          <a:blipFill>
            <a:blip r:embed="rId4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D34B8896-78BA-EEC4-15B5-B0F9A35C5A6E}"/>
              </a:ext>
            </a:extLst>
          </p:cNvPr>
          <p:cNvSpPr txBox="1">
            <a:spLocks/>
          </p:cNvSpPr>
          <p:nvPr/>
        </p:nvSpPr>
        <p:spPr>
          <a:xfrm>
            <a:off x="1030911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Arbeitsplätze </a:t>
            </a:r>
            <a:b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buchen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8B43F8CB-E4E6-58E1-BB64-B781DACB1B89}"/>
              </a:ext>
            </a:extLst>
          </p:cNvPr>
          <p:cNvSpPr txBox="1">
            <a:spLocks/>
          </p:cNvSpPr>
          <p:nvPr/>
        </p:nvSpPr>
        <p:spPr>
          <a:xfrm>
            <a:off x="4532037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Tutorials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45C2DB-BE91-C287-2E86-FABEA897FEBC}"/>
              </a:ext>
            </a:extLst>
          </p:cNvPr>
          <p:cNvSpPr/>
          <p:nvPr/>
        </p:nvSpPr>
        <p:spPr>
          <a:xfrm>
            <a:off x="8545887" y="2427677"/>
            <a:ext cx="2102478" cy="2002645"/>
          </a:xfrm>
          <a:prstGeom prst="rect">
            <a:avLst/>
          </a:prstGeom>
          <a:blipFill dpi="0" rotWithShape="1">
            <a:blip r:embed="rId7"/>
            <a:srcRect/>
            <a:stretch>
              <a:fillRect t="-10505" r="-17123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AF3F0417-5471-B8F2-D0D1-154302071C70}"/>
              </a:ext>
            </a:extLst>
          </p:cNvPr>
          <p:cNvSpPr txBox="1">
            <a:spLocks/>
          </p:cNvSpPr>
          <p:nvPr/>
        </p:nvSpPr>
        <p:spPr>
          <a:xfrm>
            <a:off x="8033164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Ausleihe</a:t>
            </a:r>
            <a:endParaRPr lang="de-DE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34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472EC-E3B4-26A8-46B2-94B9889F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73CBB2B-785D-2F37-A62F-9703CBC70A5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B8A7FA-EDE7-F0A9-FF1B-ACE79AE86F90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9FCFAE8B-6162-A52A-D7A3-9DC40C94252D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3B054708-55BD-B778-417B-5B96CD67B672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A1B5CFC1-F4BD-64C7-9892-B72A2D134C45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CE69AA86-2CE7-3604-2099-DE1767A7B6B0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18671EB4-3F57-11C5-B3CC-F6CBD15FBE79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8D4818D-8C8A-9DAA-9A0E-639D4B0D9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26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8E687FB-6F72-0E69-F373-ABA3FA55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Beratungsstellen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89D3C52-6DDB-4459-6999-770221829F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Wer kann mir weiterhelfen?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A8727A4A-2624-83E8-F1A8-BCB8145408DA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D77C7DC4-305D-3E96-B536-D9999CB5321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44617CB-DF96-4B4D-7150-75E93C8910AF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B60AE817-2B0E-8F00-F37B-6C4E40D6A490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2CB70657-054D-FEBF-4992-64FFF47572B7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6603F8-04C6-C53D-F72A-6BB901471F8F}"/>
              </a:ext>
            </a:extLst>
          </p:cNvPr>
          <p:cNvSpPr/>
          <p:nvPr/>
        </p:nvSpPr>
        <p:spPr>
          <a:xfrm>
            <a:off x="1543634" y="2427677"/>
            <a:ext cx="2102478" cy="2002645"/>
          </a:xfrm>
          <a:prstGeom prst="rect">
            <a:avLst/>
          </a:prstGeom>
          <a:blipFill>
            <a:blip r:embed="rId3"/>
            <a:stretch>
              <a:fillRect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AB17E1-2694-4C9D-81F9-1EB977071676}"/>
              </a:ext>
            </a:extLst>
          </p:cNvPr>
          <p:cNvSpPr/>
          <p:nvPr/>
        </p:nvSpPr>
        <p:spPr>
          <a:xfrm>
            <a:off x="5044761" y="2427677"/>
            <a:ext cx="2102478" cy="2002645"/>
          </a:xfrm>
          <a:prstGeom prst="rect">
            <a:avLst/>
          </a:prstGeom>
          <a:blipFill>
            <a:blip r:embed="rId4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platzhalter 9">
            <a:extLst>
              <a:ext uri="{FF2B5EF4-FFF2-40B4-BE49-F238E27FC236}">
                <a16:creationId xmlns:a16="http://schemas.microsoft.com/office/drawing/2014/main" id="{BB2DE1E9-7759-75BD-3F17-D3720A9154BC}"/>
              </a:ext>
            </a:extLst>
          </p:cNvPr>
          <p:cNvSpPr txBox="1">
            <a:spLocks/>
          </p:cNvSpPr>
          <p:nvPr/>
        </p:nvSpPr>
        <p:spPr>
          <a:xfrm>
            <a:off x="1030911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Studieren mit </a:t>
            </a:r>
            <a:b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Kind(ern)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31" name="Textplatzhalter 9">
            <a:extLst>
              <a:ext uri="{FF2B5EF4-FFF2-40B4-BE49-F238E27FC236}">
                <a16:creationId xmlns:a16="http://schemas.microsoft.com/office/drawing/2014/main" id="{4586A60D-9DA0-63C4-96E7-2102B3372094}"/>
              </a:ext>
            </a:extLst>
          </p:cNvPr>
          <p:cNvSpPr txBox="1">
            <a:spLocks/>
          </p:cNvSpPr>
          <p:nvPr/>
        </p:nvSpPr>
        <p:spPr>
          <a:xfrm>
            <a:off x="4532037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Studieren mit Beeinträchtigung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9E9255-5B95-9BC9-5CA6-9BF3322AB26E}"/>
              </a:ext>
            </a:extLst>
          </p:cNvPr>
          <p:cNvSpPr/>
          <p:nvPr/>
        </p:nvSpPr>
        <p:spPr>
          <a:xfrm>
            <a:off x="8545887" y="2427677"/>
            <a:ext cx="2102478" cy="2002645"/>
          </a:xfrm>
          <a:prstGeom prst="rect">
            <a:avLst/>
          </a:prstGeom>
          <a:blipFill>
            <a:blip r:embed="rId7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platzhalter 9">
            <a:extLst>
              <a:ext uri="{FF2B5EF4-FFF2-40B4-BE49-F238E27FC236}">
                <a16:creationId xmlns:a16="http://schemas.microsoft.com/office/drawing/2014/main" id="{516B765A-82CC-1184-BE9B-ED5F057DF4DE}"/>
              </a:ext>
            </a:extLst>
          </p:cNvPr>
          <p:cNvSpPr txBox="1">
            <a:spLocks/>
          </p:cNvSpPr>
          <p:nvPr/>
        </p:nvSpPr>
        <p:spPr>
          <a:xfrm>
            <a:off x="8033164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</a:t>
            </a:r>
            <a:b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Servicedesk</a:t>
            </a:r>
            <a:endParaRPr lang="de-DE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AD7E-4FDF-D5C6-A16B-853014DD0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A8F10AA-33A5-A7D0-3154-4631C07C7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27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F555F470-A91E-04E3-AC32-E259A2E63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Studieren mit Beeinträchtigung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784A1D8-8F50-2CDA-9B6C-54AFF291BE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Welche Möglichkeiten habe ich?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43A1009-97A4-3616-7E38-AE4BDB9C99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Nachteilsausgleich</a:t>
            </a:r>
          </a:p>
          <a:p>
            <a:endParaRPr lang="de-DE" noProof="0" dirty="0"/>
          </a:p>
          <a:p>
            <a:r>
              <a:rPr lang="de-DE" dirty="0"/>
              <a:t>Inklusionstutor*innen</a:t>
            </a:r>
            <a:br>
              <a:rPr lang="de-DE" dirty="0"/>
            </a:br>
            <a:r>
              <a:rPr lang="de-DE" dirty="0">
                <a:solidFill>
                  <a:srgbClr val="F28700"/>
                </a:solidFill>
              </a:rPr>
              <a:t>mehrere am IfS und GSI!</a:t>
            </a:r>
            <a:br>
              <a:rPr lang="de-DE" dirty="0">
                <a:solidFill>
                  <a:srgbClr val="F28700"/>
                </a:solidFill>
              </a:rPr>
            </a:br>
            <a:endParaRPr lang="de-DE" noProof="0" dirty="0"/>
          </a:p>
          <a:p>
            <a:r>
              <a:rPr lang="de-DE" dirty="0"/>
              <a:t>Peer-Groups</a:t>
            </a:r>
          </a:p>
          <a:p>
            <a:endParaRPr lang="de-DE" noProof="0" dirty="0"/>
          </a:p>
          <a:p>
            <a:r>
              <a:rPr lang="de-DE" dirty="0"/>
              <a:t>Interessensgruppe IBS</a:t>
            </a:r>
            <a:br>
              <a:rPr lang="de-DE" noProof="0" dirty="0"/>
            </a:br>
            <a:endParaRPr lang="de-DE" noProof="0" dirty="0"/>
          </a:p>
          <a:p>
            <a:pPr marL="0" indent="0">
              <a:buNone/>
            </a:pPr>
            <a:r>
              <a:rPr lang="de-DE" b="1" dirty="0">
                <a:solidFill>
                  <a:schemeClr val="tx1"/>
                </a:solidFill>
              </a:rPr>
              <a:t>Einführungsveranstaltung</a:t>
            </a:r>
            <a:r>
              <a:rPr lang="de-DE" dirty="0"/>
              <a:t>:</a:t>
            </a:r>
          </a:p>
          <a:p>
            <a:r>
              <a:rPr lang="de-DE" noProof="0" dirty="0"/>
              <a:t>11. Oktober 10:00 – 11:30</a:t>
            </a:r>
            <a:br>
              <a:rPr lang="de-DE" noProof="0" dirty="0"/>
            </a:br>
            <a:r>
              <a:rPr lang="de-DE" noProof="0" dirty="0"/>
              <a:t>	</a:t>
            </a:r>
            <a:r>
              <a:rPr lang="de-DE" i="1" noProof="0" dirty="0"/>
              <a:t>E004, HGB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B743A622-117C-0F87-76CC-825AE0702A4C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Alle Unterstützungsangebote erfolgen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strengst vertraulich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D332C762-4730-91BB-293F-E7C2ACF804AA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2"/>
                </a:solidFill>
              </a:rPr>
              <a:t>Mehr Informationen:</a:t>
            </a:r>
            <a:endParaRPr lang="de-DE" sz="2000" dirty="0">
              <a:solidFill>
                <a:schemeClr val="bg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de-DE" sz="20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Sprechstunde und Beratung</a:t>
            </a:r>
            <a:endParaRPr lang="de-DE" sz="2000" b="1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D3CF27-0DC4-CD75-0F95-7E13F78D8526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4AC5F975-52CD-6C25-D96B-45D88FF84B40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4AC2F0E-FDAB-0B3E-5A26-2D54951CD51F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E41539F8-34AA-2850-0CB0-F72E5CD74332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EFEF42CD-F8BE-0DEC-F2A1-37403D6180C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3D5A883E-A698-636F-E5F3-6B48C603876E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F1792A56-C102-E0F8-7A17-373BE9468E49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66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06AA-6BC8-A52D-1F84-3A1E8C3D9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3C900FC-886C-A5C6-E6FA-82D168F6D3D1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05 	Ansprechpersonen</a:t>
            </a:r>
          </a:p>
        </p:txBody>
      </p:sp>
    </p:spTree>
    <p:extLst>
      <p:ext uri="{BB962C8B-B14F-4D97-AF65-F5344CB8AC3E}">
        <p14:creationId xmlns:p14="http://schemas.microsoft.com/office/powerpoint/2010/main" val="3296985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3569-8DCF-C0E0-C7CE-DB34CA0A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96CC21C-2DCB-5C8D-0351-5D7A582E662B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0FA36E-6785-2157-A77B-2E16E40D3C2E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6775849C-BED1-8390-954E-FC73E3B337CD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7B06B844-9B65-4771-6725-94E0B71B2110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77A96DAE-96EA-620D-6472-2769E1112888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51645C48-94FD-FCC3-BE01-2C09C05AEFBF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2A86B219-0654-629B-403E-3DF46EBA033C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7D81FC4-55DD-9A04-87AA-96C759881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29</a:t>
            </a:fld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FDFAAE36-B9D9-54ED-9ED1-579082A897B9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14F063A9-2D21-4F57-8122-2E8F996FFA17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84E4AA95-D51A-0862-9F5C-8B84064ACEAC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E5A17525-F4A2-AB9A-CEA7-C62269E0E5FF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6B433CBF-47E0-54A9-2844-71F634DA3C9F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145EA9-B27D-3233-6F6E-FFF4FCF68570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ED67E74-741A-66DD-DF04-9A9412C24341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373CDF-A841-BFE0-F16D-106785E73269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E8C057A-6147-E469-C862-7429219017F2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CE31A5-907E-2149-020A-0575C479A100}"/>
                  </a:ext>
                </a:extLst>
              </p:cNvPr>
              <p:cNvSpPr txBox="1"/>
              <p:nvPr/>
            </p:nvSpPr>
            <p:spPr>
              <a:xfrm>
                <a:off x="2044199" y="3440639"/>
                <a:ext cx="2138727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Studiengangskoordination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51DE52-CD1C-4D7E-5E56-D077902B85B8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3001143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Dipl.-Soz. Judith </a:t>
                </a:r>
                <a:r>
                  <a:rPr lang="en-US" sz="1600" b="1" dirty="0" err="1"/>
                  <a:t>Schambach</a:t>
                </a:r>
                <a:endParaRPr lang="en-US" sz="1600" b="1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6CCF00D-5342-1EBC-F6AB-18DD89C38E2F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C9FBD32-A58E-18BC-7D79-2C0BC74B0F74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2165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453B749-E29B-2E41-F5A4-A57675BAA78F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studiengangskoordination@soziologie.uni-muenchen.de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330A5F-AA2F-6A66-C8CB-7EB82C9015FE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818A728-47D1-9045-291C-874BB1FFA9E8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9FBBC97-FD17-36A4-A258-16AA440006BE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1A27922-B2EC-9A43-D7E1-B0EB3AC02D9A}"/>
                </a:ext>
              </a:extLst>
            </p:cNvPr>
            <p:cNvGrpSpPr/>
            <p:nvPr/>
          </p:nvGrpSpPr>
          <p:grpSpPr>
            <a:xfrm>
              <a:off x="1961035" y="3133319"/>
              <a:ext cx="4372031" cy="1360135"/>
              <a:chOff x="1961035" y="3133319"/>
              <a:chExt cx="4372031" cy="1360135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4BD993B-67AB-151A-3382-0FCD1BAFE83B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175080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Fachstudienberatung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0C6D69E-6E0B-3F2F-EE5A-EFD351A8DF52}"/>
                  </a:ext>
                </a:extLst>
              </p:cNvPr>
              <p:cNvSpPr txBox="1"/>
              <p:nvPr/>
            </p:nvSpPr>
            <p:spPr>
              <a:xfrm>
                <a:off x="1961035" y="3133319"/>
                <a:ext cx="2242830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nicht besetzt</a:t>
                </a:r>
                <a:endParaRPr lang="en-US" sz="1600" b="1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7346E36-A063-9DA3-FECF-77A706A135E8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7E04936-42D1-4049-8EB8-B7BC8F23BC42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.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2DD96F6-BE2E-8803-1907-5A50295837FB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.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sp>
        <p:nvSpPr>
          <p:cNvPr id="45" name="Titel 8">
            <a:extLst>
              <a:ext uri="{FF2B5EF4-FFF2-40B4-BE49-F238E27FC236}">
                <a16:creationId xmlns:a16="http://schemas.microsoft.com/office/drawing/2014/main" id="{8D3B25AD-DDD0-F609-A481-EABF2037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 err="1"/>
              <a:t>Teilfach</a:t>
            </a:r>
            <a:r>
              <a:rPr lang="de-DE" sz="2800" dirty="0"/>
              <a:t> Soziologie</a:t>
            </a:r>
            <a:endParaRPr lang="de-DE" sz="2800" noProof="0" dirty="0"/>
          </a:p>
        </p:txBody>
      </p:sp>
      <p:sp>
        <p:nvSpPr>
          <p:cNvPr id="46" name="Textplatzhalter 9">
            <a:extLst>
              <a:ext uri="{FF2B5EF4-FFF2-40B4-BE49-F238E27FC236}">
                <a16:creationId xmlns:a16="http://schemas.microsoft.com/office/drawing/2014/main" id="{12213513-B691-B9A3-049A-F247B99C7D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An wen kann ich mich wenden?</a:t>
            </a:r>
          </a:p>
        </p:txBody>
      </p:sp>
      <p:sp>
        <p:nvSpPr>
          <p:cNvPr id="47" name="Textplatzhalter 1">
            <a:extLst>
              <a:ext uri="{FF2B5EF4-FFF2-40B4-BE49-F238E27FC236}">
                <a16:creationId xmlns:a16="http://schemas.microsoft.com/office/drawing/2014/main" id="{68AF8D59-D8B5-3C9B-001E-657666D1C02A}"/>
              </a:ext>
            </a:extLst>
          </p:cNvPr>
          <p:cNvSpPr txBox="1">
            <a:spLocks/>
          </p:cNvSpPr>
          <p:nvPr/>
        </p:nvSpPr>
        <p:spPr>
          <a:xfrm>
            <a:off x="1600061" y="5926659"/>
            <a:ext cx="2567548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IfS - Konradstr. 6 - 80801 München</a:t>
            </a:r>
          </a:p>
        </p:txBody>
      </p:sp>
      <p:pic>
        <p:nvPicPr>
          <p:cNvPr id="48" name="Grafik 6" descr="DSC_0007_klein_neu.jpg">
            <a:extLst>
              <a:ext uri="{FF2B5EF4-FFF2-40B4-BE49-F238E27FC236}">
                <a16:creationId xmlns:a16="http://schemas.microsoft.com/office/drawing/2014/main" id="{47ECE16D-8A81-DED9-C211-44B4BC7EFF5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8837" y="2140411"/>
            <a:ext cx="3169996" cy="3861929"/>
          </a:xfrm>
          <a:prstGeom prst="rect">
            <a:avLst/>
          </a:prstGeom>
        </p:spPr>
      </p:pic>
      <p:pic>
        <p:nvPicPr>
          <p:cNvPr id="49" name="Graphic 48" descr="Receiver outline">
            <a:extLst>
              <a:ext uri="{FF2B5EF4-FFF2-40B4-BE49-F238E27FC236}">
                <a16:creationId xmlns:a16="http://schemas.microsoft.com/office/drawing/2014/main" id="{9A800035-90ED-11A9-0A8A-F530FCA89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50" name="Graphic 49" descr="Email outline">
            <a:extLst>
              <a:ext uri="{FF2B5EF4-FFF2-40B4-BE49-F238E27FC236}">
                <a16:creationId xmlns:a16="http://schemas.microsoft.com/office/drawing/2014/main" id="{ACCECA19-9463-00DA-55BF-55D62B4900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pic>
        <p:nvPicPr>
          <p:cNvPr id="51" name="Graphic 50" descr="Receiver outline">
            <a:extLst>
              <a:ext uri="{FF2B5EF4-FFF2-40B4-BE49-F238E27FC236}">
                <a16:creationId xmlns:a16="http://schemas.microsoft.com/office/drawing/2014/main" id="{B8A087F6-6AC4-E641-0BCD-F3C335B87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52" name="Graphic 51" descr="Email outline">
            <a:extLst>
              <a:ext uri="{FF2B5EF4-FFF2-40B4-BE49-F238E27FC236}">
                <a16:creationId xmlns:a16="http://schemas.microsoft.com/office/drawing/2014/main" id="{072205A2-D654-4409-5606-5E00981603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pic>
        <p:nvPicPr>
          <p:cNvPr id="53" name="Graphic 52" descr="Female Profile outline">
            <a:extLst>
              <a:ext uri="{FF2B5EF4-FFF2-40B4-BE49-F238E27FC236}">
                <a16:creationId xmlns:a16="http://schemas.microsoft.com/office/drawing/2014/main" id="{FD9E17CD-100A-AECA-2EB9-2BC1E5B903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89668" y="45536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5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85C0C-E47C-CBF6-8644-447C7A46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BE4EDAF-7651-6EDE-3A42-53491611F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30</a:t>
            </a:fld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3A25E-A98E-C779-9233-C37B04FA1C5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8234EDA0-A0ED-EE1E-EA98-FEC08B171A4F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983B435D-ABB3-4715-2A02-B5D7449C312F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96373A9F-A48A-D18D-F5B5-ACE805793424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12849CC1-7FE2-4214-8D62-45A13922FDFB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500873CE-41A4-3E5B-71BE-7AC8E46CFB44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B96A2EED-FF15-001F-EC20-61CA99EC3727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pic>
        <p:nvPicPr>
          <p:cNvPr id="32" name="Picture 31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A95D64F2-FAA8-8E7D-47EA-31D6D29DF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06" y="2140410"/>
            <a:ext cx="3159627" cy="3861929"/>
          </a:xfrm>
          <a:prstGeom prst="rect">
            <a:avLst/>
          </a:prstGeom>
        </p:spPr>
      </p:pic>
      <p:pic>
        <p:nvPicPr>
          <p:cNvPr id="33" name="Graphic 32" descr="Receiver outline">
            <a:extLst>
              <a:ext uri="{FF2B5EF4-FFF2-40B4-BE49-F238E27FC236}">
                <a16:creationId xmlns:a16="http://schemas.microsoft.com/office/drawing/2014/main" id="{9377CA68-5242-313F-C7AF-D29CD076C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34" name="Graphic 33" descr="Email outline">
            <a:extLst>
              <a:ext uri="{FF2B5EF4-FFF2-40B4-BE49-F238E27FC236}">
                <a16:creationId xmlns:a16="http://schemas.microsoft.com/office/drawing/2014/main" id="{3AF97198-35CB-9CD3-F4DD-4619B9869E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FD92888-64BA-B39E-3756-1164BF21C7E8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FA37EF2-A43A-3736-7D22-66C7A28330C3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8"/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B0DA1EB-C601-A794-D65A-10A1BC191FCA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235E2A4-94AF-7F76-2EB5-CEF2A15268A7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A9D9AF3-8C2E-FBF3-6D74-BB8D987C75B9}"/>
                  </a:ext>
                </a:extLst>
              </p:cNvPr>
              <p:cNvSpPr txBox="1"/>
              <p:nvPr/>
            </p:nvSpPr>
            <p:spPr>
              <a:xfrm>
                <a:off x="2044199" y="3440639"/>
                <a:ext cx="2138727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Studiengangskoordination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00E6937-21DD-009B-5B96-385E4403BF8C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2569806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Lidia Bodensteiner, M.A.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745C765-F1C5-2945-030A-C591C59FFAF9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62F5813-4593-5C6C-F597-2076BFE771A8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A226077-01B6-49CB-E2C7-CA089B6A6B00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hlinkClick r:id="rId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lidia.bodensteiner@gsi.uni-muenchen.de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FC67B3B-C84B-9602-87D1-D10214378B7F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D97DF99-6090-CDA6-9D7C-595478C88BD5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10"/>
              <a:srcRect/>
              <a:stretch>
                <a:fillRect t="1000" b="-25000"/>
              </a:stretch>
            </a:blip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2BD3DFD-FFE2-BA67-F2FE-9F9E3BAA6E4C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895D0E-A8BC-F2E6-BBB2-165184525863}"/>
                </a:ext>
              </a:extLst>
            </p:cNvPr>
            <p:cNvGrpSpPr/>
            <p:nvPr/>
          </p:nvGrpSpPr>
          <p:grpSpPr>
            <a:xfrm>
              <a:off x="1961035" y="3133319"/>
              <a:ext cx="4372031" cy="1360135"/>
              <a:chOff x="1961035" y="3133319"/>
              <a:chExt cx="4372031" cy="1360135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C2019C-8A9C-C9A3-30A5-D7E84563BB28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175080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Fachstudienberatung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544586B-49B7-FA19-5499-F0909D1AAEB2}"/>
                  </a:ext>
                </a:extLst>
              </p:cNvPr>
              <p:cNvSpPr txBox="1"/>
              <p:nvPr/>
            </p:nvSpPr>
            <p:spPr>
              <a:xfrm>
                <a:off x="1961035" y="3133319"/>
                <a:ext cx="23041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Prof. Dr. Markus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Gloe</a:t>
                </a:r>
                <a:endParaRPr lang="en-US" sz="1600" b="1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215CC6-C9C5-B26F-4F16-D80FCAF70626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62CF7A7C-B613-AC61-4212-23D378F2133D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9009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D77FFC6-1E48-135A-02FC-76632952AB6B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11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markus.gloe@gsi.uni-muenchen.de</a:t>
                  </a:r>
                  <a:endParaRPr lang="en-US" sz="1200" dirty="0"/>
                </a:p>
              </p:txBody>
            </p:sp>
          </p:grpSp>
        </p:grpSp>
      </p:grpSp>
      <p:pic>
        <p:nvPicPr>
          <p:cNvPr id="53" name="Graphic 52" descr="Receiver outline">
            <a:extLst>
              <a:ext uri="{FF2B5EF4-FFF2-40B4-BE49-F238E27FC236}">
                <a16:creationId xmlns:a16="http://schemas.microsoft.com/office/drawing/2014/main" id="{1415C3AC-BCE5-FB70-F173-F56FC866F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54" name="Graphic 53" descr="Email outline">
            <a:extLst>
              <a:ext uri="{FF2B5EF4-FFF2-40B4-BE49-F238E27FC236}">
                <a16:creationId xmlns:a16="http://schemas.microsoft.com/office/drawing/2014/main" id="{2773487C-49D2-EC7C-9E9B-625E36154B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sp>
        <p:nvSpPr>
          <p:cNvPr id="55" name="Titel 8">
            <a:extLst>
              <a:ext uri="{FF2B5EF4-FFF2-40B4-BE49-F238E27FC236}">
                <a16:creationId xmlns:a16="http://schemas.microsoft.com/office/drawing/2014/main" id="{74592692-CEAA-8E11-F84D-22C3A972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 err="1"/>
              <a:t>Teilfach</a:t>
            </a:r>
            <a:r>
              <a:rPr lang="de-DE" sz="2800" dirty="0"/>
              <a:t> Politikwissenschaft</a:t>
            </a:r>
            <a:endParaRPr lang="de-DE" sz="2800" noProof="0" dirty="0"/>
          </a:p>
        </p:txBody>
      </p:sp>
      <p:sp>
        <p:nvSpPr>
          <p:cNvPr id="56" name="Textplatzhalter 9">
            <a:extLst>
              <a:ext uri="{FF2B5EF4-FFF2-40B4-BE49-F238E27FC236}">
                <a16:creationId xmlns:a16="http://schemas.microsoft.com/office/drawing/2014/main" id="{90BC1402-8359-7083-DED8-42FC9EFF99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An wen kann ich mich wenden?</a:t>
            </a:r>
          </a:p>
        </p:txBody>
      </p:sp>
      <p:sp>
        <p:nvSpPr>
          <p:cNvPr id="57" name="Textplatzhalter 1">
            <a:extLst>
              <a:ext uri="{FF2B5EF4-FFF2-40B4-BE49-F238E27FC236}">
                <a16:creationId xmlns:a16="http://schemas.microsoft.com/office/drawing/2014/main" id="{7A26ABF0-55E0-1EFF-7CAE-81D6687FB8CD}"/>
              </a:ext>
            </a:extLst>
          </p:cNvPr>
          <p:cNvSpPr txBox="1">
            <a:spLocks/>
          </p:cNvSpPr>
          <p:nvPr/>
        </p:nvSpPr>
        <p:spPr>
          <a:xfrm>
            <a:off x="1402098" y="5926659"/>
            <a:ext cx="2963473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GSI -  </a:t>
            </a:r>
            <a:r>
              <a:rPr lang="de-DE" sz="1200" dirty="0" err="1">
                <a:solidFill>
                  <a:schemeClr val="bg2"/>
                </a:solidFill>
              </a:rPr>
              <a:t>Oettingenstr</a:t>
            </a:r>
            <a:r>
              <a:rPr lang="de-DE" sz="1200" dirty="0">
                <a:solidFill>
                  <a:schemeClr val="bg2"/>
                </a:solidFill>
              </a:rPr>
              <a:t>. 67 - 80538 München</a:t>
            </a:r>
          </a:p>
        </p:txBody>
      </p:sp>
    </p:spTree>
    <p:extLst>
      <p:ext uri="{BB962C8B-B14F-4D97-AF65-F5344CB8AC3E}">
        <p14:creationId xmlns:p14="http://schemas.microsoft.com/office/powerpoint/2010/main" val="193384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9934-E140-C786-D386-1932422EC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 descr="Female Profile outline">
            <a:extLst>
              <a:ext uri="{FF2B5EF4-FFF2-40B4-BE49-F238E27FC236}">
                <a16:creationId xmlns:a16="http://schemas.microsoft.com/office/drawing/2014/main" id="{D4DBC3E4-56FA-F9EA-02F7-B179D65F5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4281" y="2713524"/>
            <a:ext cx="914400" cy="914400"/>
          </a:xfrm>
          <a:prstGeom prst="rect">
            <a:avLst/>
          </a:prstGeom>
        </p:spPr>
      </p:pic>
      <p:pic>
        <p:nvPicPr>
          <p:cNvPr id="23" name="Graphic 22" descr="Male profile outline">
            <a:extLst>
              <a:ext uri="{FF2B5EF4-FFF2-40B4-BE49-F238E27FC236}">
                <a16:creationId xmlns:a16="http://schemas.microsoft.com/office/drawing/2014/main" id="{21949278-023D-D905-9556-05FC502D1E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6067" y="2696236"/>
            <a:ext cx="914400" cy="9144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9D727193-85AA-E993-B74B-E1A518D6B0B1}"/>
              </a:ext>
            </a:extLst>
          </p:cNvPr>
          <p:cNvGrpSpPr/>
          <p:nvPr/>
        </p:nvGrpSpPr>
        <p:grpSpPr>
          <a:xfrm>
            <a:off x="6616709" y="2361985"/>
            <a:ext cx="5125795" cy="1582903"/>
            <a:chOff x="365931" y="2989577"/>
            <a:chExt cx="6043719" cy="158290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372A711-B6E6-3174-3515-BAD64C330DEA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190CD91-43E5-8234-572B-4A0F0293EAE9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4044377-4B05-F29F-96AC-72183C94DE92}"/>
                </a:ext>
              </a:extLst>
            </p:cNvPr>
            <p:cNvGrpSpPr/>
            <p:nvPr/>
          </p:nvGrpSpPr>
          <p:grpSpPr>
            <a:xfrm>
              <a:off x="1987556" y="3119940"/>
              <a:ext cx="4422094" cy="1373514"/>
              <a:chOff x="1987556" y="3119940"/>
              <a:chExt cx="4422094" cy="137351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3DF8B3-7D2F-56AA-4AE4-9EB6BB19C221}"/>
                  </a:ext>
                </a:extLst>
              </p:cNvPr>
              <p:cNvSpPr txBox="1"/>
              <p:nvPr/>
            </p:nvSpPr>
            <p:spPr>
              <a:xfrm>
                <a:off x="1987556" y="3440639"/>
                <a:ext cx="4127618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Sachbearbeitung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LA Politik und Gesellschaft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84CD8CA-8FF2-B4F2-4E5A-97805220396F}"/>
                  </a:ext>
                </a:extLst>
              </p:cNvPr>
              <p:cNvSpPr txBox="1"/>
              <p:nvPr/>
            </p:nvSpPr>
            <p:spPr>
              <a:xfrm>
                <a:off x="1989533" y="3119940"/>
                <a:ext cx="442011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GB" sz="1600" b="1" dirty="0"/>
                  <a:t>Ralf </a:t>
                </a:r>
                <a:r>
                  <a:rPr lang="en-GB" sz="1600" b="1" dirty="0" err="1"/>
                  <a:t>Lechermann</a:t>
                </a:r>
                <a:endParaRPr lang="en-US" sz="1600" b="1" dirty="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6761F90-592D-B96E-1E71-C0478CA01D4B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E9680FB-AFA0-0EAF-3B21-B5B6F20086E7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2253556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6235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A1911B3-9598-4FFC-F7FA-0EF7019E7206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7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ralf.lechermann@lmu.de</a:t>
                  </a:r>
                  <a:endParaRPr lang="en-US" sz="1200" dirty="0"/>
                </a:p>
              </p:txBody>
            </p:sp>
          </p:grpSp>
        </p:grpSp>
      </p:grp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5B854530-72B7-617A-F691-8EEA4DA9C3DD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060843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Mehr Informationen:</a:t>
            </a:r>
          </a:p>
          <a:p>
            <a:pPr algn="ctr"/>
            <a:br>
              <a:rPr lang="de-DE" sz="2000" dirty="0"/>
            </a:br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PAGS</a:t>
            </a:r>
            <a:endParaRPr lang="de-DE" sz="2000" b="1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DCBEFA-398B-112C-176C-0E369590C94D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5ADFED93-C4A3-5106-94E6-F0412C2E52E6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80D8C3F1-1C90-2F67-616F-8A7EF637BFF7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408EA8FD-953F-9175-C44E-8E8DA08F5114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C315B744-244C-5A62-A60C-02F942AC9DB3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385921FB-902A-C792-6803-79F358975480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DA7DC60D-9D12-F5E2-9E12-42AF0C8E2341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pic>
        <p:nvPicPr>
          <p:cNvPr id="13" name="Graphic 12" descr="Receiver outline">
            <a:extLst>
              <a:ext uri="{FF2B5EF4-FFF2-40B4-BE49-F238E27FC236}">
                <a16:creationId xmlns:a16="http://schemas.microsoft.com/office/drawing/2014/main" id="{306E52E9-35C1-CDD5-F301-F31F252A5A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0318" y="3234427"/>
            <a:ext cx="277200" cy="277200"/>
          </a:xfrm>
          <a:prstGeom prst="rect">
            <a:avLst/>
          </a:prstGeom>
        </p:spPr>
      </p:pic>
      <p:pic>
        <p:nvPicPr>
          <p:cNvPr id="21" name="Graphic 20" descr="Email outline">
            <a:extLst>
              <a:ext uri="{FF2B5EF4-FFF2-40B4-BE49-F238E27FC236}">
                <a16:creationId xmlns:a16="http://schemas.microsoft.com/office/drawing/2014/main" id="{2F8AB829-5187-E917-E7C6-3291A2CD15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92041" y="3573240"/>
            <a:ext cx="277200" cy="27720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4A8D20D-531A-5463-3B4C-112464625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31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2DD402E-0722-8B0A-90F5-8431AA12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Prüfungsamt (PAGS)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8FFAE714-7847-453A-AE97-BADF8F2486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Wozu brauche ich das Prüfungsamt?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8BA56A-D831-94EB-E3BE-164421E0BABC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B56BAEA3-EDF3-5D48-A8F2-FCCF050FB71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A18E9A2E-7887-4856-FFA9-11414A4C067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51C2EDE-E246-EB1E-A87B-149F0443FE67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C7C5970A-2103-7E0C-1035-5CEF525942FD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89807D9C-1EF9-CD47-4444-08B13B8F1E5D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34" name="Textplatzhalter 10">
            <a:extLst>
              <a:ext uri="{FF2B5EF4-FFF2-40B4-BE49-F238E27FC236}">
                <a16:creationId xmlns:a16="http://schemas.microsoft.com/office/drawing/2014/main" id="{6C5F744C-6A22-8AD7-1FB5-61A03F0D20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4480318"/>
            <a:ext cx="5140799" cy="1909702"/>
          </a:xfrm>
        </p:spPr>
        <p:txBody>
          <a:bodyPr/>
          <a:lstStyle/>
          <a:p>
            <a:r>
              <a:rPr lang="de-DE" sz="2000" noProof="0" dirty="0"/>
              <a:t>Leistungsbescheinigung </a:t>
            </a:r>
            <a:r>
              <a:rPr lang="de-DE" sz="2000" noProof="0" dirty="0" err="1"/>
              <a:t>fü</a:t>
            </a:r>
            <a:r>
              <a:rPr lang="de-DE" sz="2000" dirty="0" err="1"/>
              <a:t>r</a:t>
            </a:r>
            <a:r>
              <a:rPr lang="de-DE" sz="2000" dirty="0"/>
              <a:t> </a:t>
            </a:r>
            <a:r>
              <a:rPr lang="de-DE" sz="2000" noProof="0" dirty="0"/>
              <a:t>BAföG</a:t>
            </a:r>
          </a:p>
          <a:p>
            <a:endParaRPr lang="de-DE" sz="2000" dirty="0">
              <a:solidFill>
                <a:schemeClr val="bg2"/>
              </a:solidFill>
            </a:endParaRPr>
          </a:p>
          <a:p>
            <a:r>
              <a:rPr lang="de-DE" sz="2000" noProof="0" dirty="0">
                <a:solidFill>
                  <a:schemeClr val="bg2"/>
                </a:solidFill>
              </a:rPr>
              <a:t>Ausstellung von Abschlussdokumenten</a:t>
            </a:r>
          </a:p>
          <a:p>
            <a:endParaRPr lang="de-DE" sz="2000" dirty="0">
              <a:solidFill>
                <a:schemeClr val="bg2"/>
              </a:solidFill>
            </a:endParaRPr>
          </a:p>
          <a:p>
            <a:r>
              <a:rPr lang="de-DE" sz="2000" noProof="0" dirty="0">
                <a:solidFill>
                  <a:schemeClr val="bg2"/>
                </a:solidFill>
              </a:rPr>
              <a:t>Rücktritt von Prüfungen (z.B. bei Krankheit)</a:t>
            </a:r>
          </a:p>
        </p:txBody>
      </p:sp>
      <p:pic>
        <p:nvPicPr>
          <p:cNvPr id="40" name="Grafik 2">
            <a:extLst>
              <a:ext uri="{FF2B5EF4-FFF2-40B4-BE49-F238E27FC236}">
                <a16:creationId xmlns:a16="http://schemas.microsoft.com/office/drawing/2014/main" id="{AAA81946-8905-99C8-E482-82AACAE40B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717" y="2340218"/>
            <a:ext cx="3062321" cy="1713912"/>
          </a:xfrm>
          <a:prstGeom prst="rect">
            <a:avLst/>
          </a:prstGeom>
        </p:spPr>
      </p:pic>
      <p:sp>
        <p:nvSpPr>
          <p:cNvPr id="26" name="Textplatzhalter 1">
            <a:extLst>
              <a:ext uri="{FF2B5EF4-FFF2-40B4-BE49-F238E27FC236}">
                <a16:creationId xmlns:a16="http://schemas.microsoft.com/office/drawing/2014/main" id="{D7BBDC00-E55B-E856-07F4-307895257784}"/>
              </a:ext>
            </a:extLst>
          </p:cNvPr>
          <p:cNvSpPr txBox="1">
            <a:spLocks/>
          </p:cNvSpPr>
          <p:nvPr/>
        </p:nvSpPr>
        <p:spPr>
          <a:xfrm>
            <a:off x="981846" y="3944888"/>
            <a:ext cx="3854061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PAGS -  Geschwister-Scholl-Platz 1 - 80539 München</a:t>
            </a:r>
          </a:p>
        </p:txBody>
      </p:sp>
      <p:pic>
        <p:nvPicPr>
          <p:cNvPr id="12" name="Graphic 11" descr="Male profile outline">
            <a:extLst>
              <a:ext uri="{FF2B5EF4-FFF2-40B4-BE49-F238E27FC236}">
                <a16:creationId xmlns:a16="http://schemas.microsoft.com/office/drawing/2014/main" id="{F782A721-8358-EA9A-314B-4FB9E3708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4281" y="27308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EC8D-8B97-7007-D2E1-E8CB15137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5577D64-7418-29BC-38A0-4B32ACFE36F8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06 	Kommunikation</a:t>
            </a:r>
          </a:p>
        </p:txBody>
      </p:sp>
    </p:spTree>
    <p:extLst>
      <p:ext uri="{BB962C8B-B14F-4D97-AF65-F5344CB8AC3E}">
        <p14:creationId xmlns:p14="http://schemas.microsoft.com/office/powerpoint/2010/main" val="1920043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02C2D-825B-EC2F-81DD-FA62EB2A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D10FFD3-9E3F-328B-9A4D-99C540DE1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33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EE09FB1-F2F7-6FC4-DC74-55F51D3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Ansprechpersonen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E2DA39C-C418-262D-0277-F5B93517DB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2886" y="2230646"/>
            <a:ext cx="10166228" cy="938212"/>
          </a:xfrm>
          <a:noFill/>
          <a:ln w="38100">
            <a:noFill/>
          </a:ln>
        </p:spPr>
        <p:txBody>
          <a:bodyPr/>
          <a:lstStyle/>
          <a:p>
            <a:pPr algn="ctr"/>
            <a:r>
              <a:rPr lang="de-DE" sz="2400" noProof="0" dirty="0">
                <a:solidFill>
                  <a:schemeClr val="tx1"/>
                </a:solidFill>
              </a:rPr>
              <a:t>Haben Sie Fragen zur </a:t>
            </a:r>
            <a:r>
              <a:rPr lang="de-DE" sz="2400" b="1" noProof="0" dirty="0">
                <a:solidFill>
                  <a:srgbClr val="F28700"/>
                </a:solidFill>
              </a:rPr>
              <a:t>Kursbelegung</a:t>
            </a:r>
            <a:r>
              <a:rPr lang="de-DE" sz="2400" noProof="0" dirty="0">
                <a:solidFill>
                  <a:schemeClr val="tx1"/>
                </a:solidFill>
              </a:rPr>
              <a:t>, zur </a:t>
            </a:r>
            <a:r>
              <a:rPr lang="de-DE" sz="2400" b="1" noProof="0" dirty="0">
                <a:solidFill>
                  <a:srgbClr val="F28700"/>
                </a:solidFill>
              </a:rPr>
              <a:t>Prüfungsanmeldung</a:t>
            </a:r>
            <a:r>
              <a:rPr lang="de-DE" sz="2400" noProof="0" dirty="0">
                <a:solidFill>
                  <a:schemeClr val="tx1"/>
                </a:solidFill>
              </a:rPr>
              <a:t> </a:t>
            </a:r>
            <a:br>
              <a:rPr lang="de-DE" sz="2400" noProof="0" dirty="0">
                <a:solidFill>
                  <a:schemeClr val="tx1"/>
                </a:solidFill>
              </a:rPr>
            </a:br>
            <a:r>
              <a:rPr lang="de-DE" sz="2400" noProof="0" dirty="0">
                <a:solidFill>
                  <a:schemeClr val="tx1"/>
                </a:solidFill>
              </a:rPr>
              <a:t>oder allgemein zum Studium?</a:t>
            </a:r>
            <a:endParaRPr lang="de-DE" sz="2400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57A35B1-5C38-2050-B524-4647F8635F21}"/>
              </a:ext>
            </a:extLst>
          </p:cNvPr>
          <p:cNvSpPr txBox="1">
            <a:spLocks/>
          </p:cNvSpPr>
          <p:nvPr/>
        </p:nvSpPr>
        <p:spPr>
          <a:xfrm>
            <a:off x="1012886" y="4316456"/>
            <a:ext cx="10166228" cy="938212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Wenden Sie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sich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per Email an die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jeweilige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Studiengangskoordination!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2" name="Graphic 31" descr="Chevron arrows with solid fill">
            <a:extLst>
              <a:ext uri="{FF2B5EF4-FFF2-40B4-BE49-F238E27FC236}">
                <a16:creationId xmlns:a16="http://schemas.microsoft.com/office/drawing/2014/main" id="{1E64D8A1-B52D-5F22-F57C-EF407878D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5638800" y="3168858"/>
            <a:ext cx="914400" cy="914400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6CDCD331-E7A4-2856-8DFB-965616F1628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E132B525-F1B7-9F00-5E81-A915284EADE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9A477741-1819-DD32-C460-BA98907B73F4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ADE7B939-B3F2-EBFF-D985-553999511A75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5F860C58-4821-28CA-465E-34DBDA6AFB1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6B5D3C56-28A9-3E39-4C45-201A9C2A716C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0453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102A-0998-F482-0533-1422621B3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5023867-8442-48FD-C951-65D55515F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34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997CA394-A63C-EB22-F8A6-096DE36C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Kommunikation </a:t>
            </a:r>
            <a:r>
              <a:rPr lang="de-DE" sz="2800" noProof="0" dirty="0" err="1"/>
              <a:t>pe</a:t>
            </a:r>
            <a:r>
              <a:rPr lang="de-DE" sz="2800" dirty="0" err="1"/>
              <a:t>r</a:t>
            </a:r>
            <a:r>
              <a:rPr lang="de-DE" sz="2800" dirty="0"/>
              <a:t> </a:t>
            </a:r>
            <a:r>
              <a:rPr lang="de-DE" sz="2800" noProof="0" dirty="0"/>
              <a:t>Email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7C5A061-F0F3-8A65-502D-53990CB063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Was muss ich bei Emails beachten?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7AA3A5C-44F5-9D05-6EE9-36756AE09B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FAQ auf der Homepage</a:t>
            </a:r>
          </a:p>
          <a:p>
            <a:endParaRPr lang="de-DE" dirty="0"/>
          </a:p>
          <a:p>
            <a:r>
              <a:rPr lang="de-DE" dirty="0"/>
              <a:t>a</a:t>
            </a:r>
            <a:r>
              <a:rPr lang="de-DE" noProof="0" dirty="0" err="1"/>
              <a:t>ussagekräftiger</a:t>
            </a:r>
            <a:r>
              <a:rPr lang="de-DE" noProof="0" dirty="0"/>
              <a:t> Betreff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Matrikelnummer und Studiengang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Anfrage an nur einen Adressaten</a:t>
            </a:r>
          </a:p>
          <a:p>
            <a:endParaRPr lang="de-DE" noProof="0" dirty="0"/>
          </a:p>
          <a:p>
            <a:r>
              <a:rPr lang="de-DE" dirty="0"/>
              <a:t>Bearbeitungszeit: ca. 3 Arbeitstage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7070DBB-6CDE-FB53-D2DC-52B331671451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Nutzen Sie ihre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@</a:t>
            </a:r>
            <a:r>
              <a:rPr lang="de-DE" sz="2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campus.lmu.de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Adresse für jedwede Kommunikation </a:t>
            </a:r>
            <a:b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mit der LMU!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8C4F2C3E-A5FC-C619-2D73-B9922D72C5D7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Weiterleitungen auf private Mail-Accounts sind problematisch und unzuverlässig.</a:t>
            </a:r>
            <a:br>
              <a:rPr lang="de-DE" sz="2000" dirty="0"/>
            </a:br>
            <a:br>
              <a:rPr lang="de-DE" sz="2000" dirty="0"/>
            </a:br>
            <a:r>
              <a:rPr lang="de-DE" sz="2000" b="1" dirty="0">
                <a:solidFill>
                  <a:srgbClr val="F28700"/>
                </a:solidFill>
              </a:rPr>
              <a:t>Lösung: </a:t>
            </a:r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kostenfreies Mailprogramm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br>
              <a:rPr lang="de-DE" sz="2000" b="1" dirty="0">
                <a:solidFill>
                  <a:schemeClr val="tx1"/>
                </a:solidFill>
              </a:rPr>
            </a:br>
            <a:r>
              <a:rPr lang="de-DE" sz="2000" dirty="0">
                <a:solidFill>
                  <a:schemeClr val="bg2"/>
                </a:solidFill>
              </a:rPr>
              <a:t>für Ihr LMU-Postfach konfigurieren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CFAD0D-4EC1-BF98-0BAD-3A713C8CC973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7FC0047B-E55E-0E68-7ED9-DC32CD278BA1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CB33D15-6AAE-6118-1710-63D47CB75944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5CE8F48E-CF15-5448-5397-2FEBED68AD10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BD57369F-882F-8FED-EECA-5293E446979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81C3A643-2D54-3B86-6112-F354A104684F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EACCCC57-9D43-2702-C9B5-40514309B943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4399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A9F7-9F48-31A6-10D3-DBEB12B97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469BFD8-5AA4-D5A8-4043-486642D68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35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12BAE9C-A259-F74E-A200-3134FA876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Ansprechpersonen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8AFBEEB-60EF-67D0-49E2-A93B93823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2886" y="2230646"/>
            <a:ext cx="10166228" cy="938212"/>
          </a:xfrm>
          <a:noFill/>
          <a:ln w="38100">
            <a:noFill/>
          </a:ln>
        </p:spPr>
        <p:txBody>
          <a:bodyPr/>
          <a:lstStyle/>
          <a:p>
            <a:pPr algn="ctr"/>
            <a:r>
              <a:rPr lang="de-DE" sz="2400" noProof="0" dirty="0">
                <a:solidFill>
                  <a:schemeClr val="tx1"/>
                </a:solidFill>
              </a:rPr>
              <a:t>Sie wollen sich zu Themen des Studiums auf dem </a:t>
            </a:r>
            <a:br>
              <a:rPr lang="de-DE" sz="2400" noProof="0" dirty="0">
                <a:solidFill>
                  <a:schemeClr val="tx1"/>
                </a:solidFill>
              </a:rPr>
            </a:br>
            <a:r>
              <a:rPr lang="de-DE" sz="2400" b="1" noProof="0" dirty="0">
                <a:solidFill>
                  <a:srgbClr val="F28700"/>
                </a:solidFill>
              </a:rPr>
              <a:t>neuesten Stand halten</a:t>
            </a:r>
            <a:r>
              <a:rPr lang="de-DE" sz="2400" noProof="0" dirty="0">
                <a:solidFill>
                  <a:schemeClr val="tx1"/>
                </a:solidFill>
              </a:rPr>
              <a:t>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DF0D831B-738B-5F13-EF84-C795B9FE8518}"/>
              </a:ext>
            </a:extLst>
          </p:cNvPr>
          <p:cNvSpPr txBox="1">
            <a:spLocks/>
          </p:cNvSpPr>
          <p:nvPr/>
        </p:nvSpPr>
        <p:spPr>
          <a:xfrm>
            <a:off x="1012886" y="4316456"/>
            <a:ext cx="10166228" cy="938212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Tragen Sie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sich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in die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Mailingliste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für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Lehramtsstudierende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ein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!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2" name="Graphic 31" descr="Chevron arrows with solid fill">
            <a:extLst>
              <a:ext uri="{FF2B5EF4-FFF2-40B4-BE49-F238E27FC236}">
                <a16:creationId xmlns:a16="http://schemas.microsoft.com/office/drawing/2014/main" id="{C9B3DFDB-98AC-13F9-EBA8-00F368A94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638800" y="3168858"/>
            <a:ext cx="914400" cy="914400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BDAD4BB-38B0-3238-F25E-8E93F9501E40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01B56550-D26B-BBAD-8968-B089D65B2EE2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D204F707-47E8-CC2A-1885-FA37823550A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582C1485-3767-E4EE-61BC-CE39B31D34E1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D0517ACD-F95E-A151-79E5-97CCE44987F7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2AA633E7-0E05-A210-F096-C028D40DE5DA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125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9D6F3-4819-BE08-D82D-E5528F0B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5218199-2D8B-966D-E4D7-20549325CCFB}"/>
              </a:ext>
            </a:extLst>
          </p:cNvPr>
          <p:cNvSpPr txBox="1"/>
          <p:nvPr/>
        </p:nvSpPr>
        <p:spPr>
          <a:xfrm>
            <a:off x="999452" y="2830226"/>
            <a:ext cx="1019311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 b="1" noProof="0" dirty="0">
                <a:solidFill>
                  <a:schemeClr val="bg1"/>
                </a:solidFill>
              </a:rPr>
              <a:t>Vielen Dank für Ihre Aufmerksamkeit</a:t>
            </a:r>
          </a:p>
          <a:p>
            <a:pPr algn="ctr"/>
            <a:endParaRPr lang="de-DE" sz="4000" noProof="0" dirty="0">
              <a:solidFill>
                <a:schemeClr val="bg1"/>
              </a:solidFill>
            </a:endParaRPr>
          </a:p>
          <a:p>
            <a:pPr algn="ctr"/>
            <a:r>
              <a:rPr lang="de-DE" sz="2800" noProof="0" dirty="0">
                <a:solidFill>
                  <a:schemeClr val="bg1"/>
                </a:solidFill>
              </a:rPr>
              <a:t>Wir wünschen Ihnen einen erfolgreichen Studienbeginn!</a:t>
            </a:r>
          </a:p>
        </p:txBody>
      </p:sp>
    </p:spTree>
    <p:extLst>
      <p:ext uri="{BB962C8B-B14F-4D97-AF65-F5344CB8AC3E}">
        <p14:creationId xmlns:p14="http://schemas.microsoft.com/office/powerpoint/2010/main" val="1194615032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titel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5E6AB39-800A-4A35-BFB0-8B08FE59E1F1}"/>
    </a:ext>
  </a:extLst>
</a:theme>
</file>

<file path=ppt/theme/theme2.xml><?xml version="1.0" encoding="utf-8"?>
<a:theme xmlns:a="http://schemas.openxmlformats.org/drawingml/2006/main" name="Präsentationstitel Variante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3677B95F-7E06-41FF-A3C7-1582F699B15A}"/>
    </a:ext>
  </a:extLst>
</a:theme>
</file>

<file path=ppt/theme/theme3.xml><?xml version="1.0" encoding="utf-8"?>
<a:theme xmlns:a="http://schemas.openxmlformats.org/drawingml/2006/main" name="Kapiteltrenner">
  <a:themeElements>
    <a:clrScheme name="LMU">
      <a:dk1>
        <a:srgbClr val="008740"/>
      </a:dk1>
      <a:lt1>
        <a:sysClr val="window" lastClr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CB202495-3BD5-415A-A4A5-B746A9BA6616}"/>
    </a:ext>
  </a:extLst>
</a:theme>
</file>

<file path=ppt/theme/theme4.xml><?xml version="1.0" encoding="utf-8"?>
<a:theme xmlns:a="http://schemas.openxmlformats.org/drawingml/2006/main" name="Inhalt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CA03F62-E27F-4ACE-B8D5-B0C2DB4DDEEC}"/>
    </a:ext>
  </a:extLst>
</a:theme>
</file>

<file path=ppt/theme/theme5.xml><?xml version="1.0" encoding="utf-8"?>
<a:theme xmlns:a="http://schemas.openxmlformats.org/drawingml/2006/main" name="Rücktitel">
  <a:themeElements>
    <a:clrScheme name="Benutzerdefiniert 1">
      <a:dk1>
        <a:srgbClr val="008740"/>
      </a:dk1>
      <a:lt1>
        <a:srgbClr val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866B4B03-9E40-4D34-8181-92E280DAE3A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Präsentationstitel</Template>
  <TotalTime>24</TotalTime>
  <Words>1269</Words>
  <Application>Microsoft Macintosh PowerPoint</Application>
  <PresentationFormat>Widescreen</PresentationFormat>
  <Paragraphs>319</Paragraphs>
  <Slides>36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LMU CompatilFact</vt:lpstr>
      <vt:lpstr>Wingdings</vt:lpstr>
      <vt:lpstr>Präsentationstitel</vt:lpstr>
      <vt:lpstr>Präsentationstitel Variante</vt:lpstr>
      <vt:lpstr>Kapiteltrenner</vt:lpstr>
      <vt:lpstr>Inhalt</vt:lpstr>
      <vt:lpstr>Rücktitel</vt:lpstr>
      <vt:lpstr>Lehramt Unterrichtsfach (alle Schularten)  POLITIK UND GESELLSCHAFT</vt:lpstr>
      <vt:lpstr>Agenda</vt:lpstr>
      <vt:lpstr>PowerPoint Presentation</vt:lpstr>
      <vt:lpstr>Teilfächer</vt:lpstr>
      <vt:lpstr>Studienplan – Grundschule / Mittelschule</vt:lpstr>
      <vt:lpstr>Studienplan – Grundschule / Mittelschule</vt:lpstr>
      <vt:lpstr>Studienplan – Realschule</vt:lpstr>
      <vt:lpstr>Studienplan – Realschule</vt:lpstr>
      <vt:lpstr>Studienplan – Gymnasium</vt:lpstr>
      <vt:lpstr>Studienplan – Gymnasium</vt:lpstr>
      <vt:lpstr>PowerPoint Presentation</vt:lpstr>
      <vt:lpstr>Homepage</vt:lpstr>
      <vt:lpstr>LSF: Portal „Lehre-Studium-Forschung“</vt:lpstr>
      <vt:lpstr>Kursbelegung</vt:lpstr>
      <vt:lpstr>Studienplan – Grundschule / Mittelschule</vt:lpstr>
      <vt:lpstr>Studienplan – Realschule</vt:lpstr>
      <vt:lpstr>Studienplan – Gymnasium</vt:lpstr>
      <vt:lpstr>PowerPoint Presentation</vt:lpstr>
      <vt:lpstr>Prüfungsformate</vt:lpstr>
      <vt:lpstr>Prüfungsanmeldung</vt:lpstr>
      <vt:lpstr>Wiederholungen</vt:lpstr>
      <vt:lpstr>Krankheitsfall</vt:lpstr>
      <vt:lpstr>Leistungsanerkennung</vt:lpstr>
      <vt:lpstr>PowerPoint Presentation</vt:lpstr>
      <vt:lpstr>UB - Universitätsbibliothek</vt:lpstr>
      <vt:lpstr>Beratungsstellen</vt:lpstr>
      <vt:lpstr>Studieren mit Beeinträchtigung</vt:lpstr>
      <vt:lpstr>PowerPoint Presentation</vt:lpstr>
      <vt:lpstr>Teilfach Soziologie</vt:lpstr>
      <vt:lpstr>Teilfach Politikwissenschaft</vt:lpstr>
      <vt:lpstr>Prüfungsamt (PAGS)</vt:lpstr>
      <vt:lpstr>PowerPoint Presentation</vt:lpstr>
      <vt:lpstr>Ansprechpersonen</vt:lpstr>
      <vt:lpstr>Kommunikation per Email</vt:lpstr>
      <vt:lpstr>Ansprechpersonen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Bachelorstudiengang  SOZIOLOGIE</dc:title>
  <dc:creator>Garrett, Madison</dc:creator>
  <cp:lastModifiedBy>Garrett, Madison</cp:lastModifiedBy>
  <cp:revision>55</cp:revision>
  <cp:lastPrinted>2025-01-29T15:25:56Z</cp:lastPrinted>
  <dcterms:created xsi:type="dcterms:W3CDTF">2025-01-24T16:07:03Z</dcterms:created>
  <dcterms:modified xsi:type="dcterms:W3CDTF">2025-09-26T15:26:06Z</dcterms:modified>
</cp:coreProperties>
</file>