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70" r:id="rId2"/>
    <p:sldMasterId id="2147483662" r:id="rId3"/>
    <p:sldMasterId id="2147483665" r:id="rId4"/>
    <p:sldMasterId id="2147483663" r:id="rId5"/>
  </p:sldMasterIdLst>
  <p:notesMasterIdLst>
    <p:notesMasterId r:id="rId39"/>
  </p:notesMasterIdLst>
  <p:handoutMasterIdLst>
    <p:handoutMasterId r:id="rId40"/>
  </p:handoutMasterIdLst>
  <p:sldIdLst>
    <p:sldId id="267" r:id="rId6"/>
    <p:sldId id="266" r:id="rId7"/>
    <p:sldId id="263" r:id="rId8"/>
    <p:sldId id="323" r:id="rId9"/>
    <p:sldId id="324" r:id="rId10"/>
    <p:sldId id="325" r:id="rId11"/>
    <p:sldId id="327" r:id="rId12"/>
    <p:sldId id="328" r:id="rId13"/>
    <p:sldId id="272" r:id="rId14"/>
    <p:sldId id="277" r:id="rId15"/>
    <p:sldId id="313" r:id="rId16"/>
    <p:sldId id="279" r:id="rId17"/>
    <p:sldId id="321" r:id="rId18"/>
    <p:sldId id="322" r:id="rId19"/>
    <p:sldId id="302" r:id="rId20"/>
    <p:sldId id="333" r:id="rId21"/>
    <p:sldId id="305" r:id="rId22"/>
    <p:sldId id="297" r:id="rId23"/>
    <p:sldId id="287" r:id="rId24"/>
    <p:sldId id="301" r:id="rId25"/>
    <p:sldId id="273" r:id="rId26"/>
    <p:sldId id="332" r:id="rId27"/>
    <p:sldId id="289" r:id="rId28"/>
    <p:sldId id="308" r:id="rId29"/>
    <p:sldId id="274" r:id="rId30"/>
    <p:sldId id="329" r:id="rId31"/>
    <p:sldId id="330" r:id="rId32"/>
    <p:sldId id="331" r:id="rId33"/>
    <p:sldId id="275" r:id="rId34"/>
    <p:sldId id="280" r:id="rId35"/>
    <p:sldId id="310" r:id="rId36"/>
    <p:sldId id="334" r:id="rId37"/>
    <p:sldId id="270" r:id="rId3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führung" id="{0C66B439-8C1D-5F47-99E5-8AE9BACC678B}">
          <p14:sldIdLst>
            <p14:sldId id="267"/>
            <p14:sldId id="266"/>
          </p14:sldIdLst>
        </p14:section>
        <p14:section name="01 Aufbau des Studiengangs" id="{DB715EE8-4D0B-D54A-85B8-1C59D170E0B0}">
          <p14:sldIdLst>
            <p14:sldId id="263"/>
            <p14:sldId id="323"/>
            <p14:sldId id="324"/>
            <p14:sldId id="325"/>
            <p14:sldId id="327"/>
            <p14:sldId id="328"/>
          </p14:sldIdLst>
        </p14:section>
        <p14:section name="02 Das erste Semester" id="{42C4EB88-1D3F-474B-9F92-60E50284A19F}">
          <p14:sldIdLst>
            <p14:sldId id="272"/>
            <p14:sldId id="277"/>
            <p14:sldId id="313"/>
            <p14:sldId id="279"/>
            <p14:sldId id="321"/>
            <p14:sldId id="322"/>
          </p14:sldIdLst>
        </p14:section>
        <p14:section name="03 Prüfungen" id="{5BFBD68C-ED15-7E41-9D25-60519F1D1BD3}">
          <p14:sldIdLst>
            <p14:sldId id="302"/>
            <p14:sldId id="333"/>
            <p14:sldId id="305"/>
            <p14:sldId id="297"/>
            <p14:sldId id="287"/>
            <p14:sldId id="301"/>
          </p14:sldIdLst>
        </p14:section>
        <p14:section name="04 Zusatzangebote" id="{D9246245-6C14-E74D-A36A-BEFB793424B2}">
          <p14:sldIdLst>
            <p14:sldId id="273"/>
            <p14:sldId id="332"/>
            <p14:sldId id="289"/>
            <p14:sldId id="308"/>
          </p14:sldIdLst>
        </p14:section>
        <p14:section name="05 Ansprechpersonen" id="{CC870BCC-8721-854C-9955-49D7C93275B9}">
          <p14:sldIdLst>
            <p14:sldId id="274"/>
            <p14:sldId id="329"/>
            <p14:sldId id="330"/>
            <p14:sldId id="331"/>
          </p14:sldIdLst>
        </p14:section>
        <p14:section name="06 Kommunikation" id="{6F3BC0E7-5DE2-3342-A237-71615F2B8F9E}">
          <p14:sldIdLst>
            <p14:sldId id="275"/>
            <p14:sldId id="280"/>
            <p14:sldId id="310"/>
            <p14:sldId id="334"/>
          </p14:sldIdLst>
        </p14:section>
        <p14:section name="Schluss" id="{B6347544-AF43-AF42-B1D8-6F32D4F434ED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A10352-3904-17F2-467A-67E5BC2E0C78}" name="Schambach, Judith" initials="SJ" userId="S-1-5-21-1499261727-55176102-3529509929-416167" providerId="AD"/>
  <p188:author id="{F3C9D3D8-1668-EC03-A184-629F6339816A}" name="Garrett, Madison" initials="GM" userId="S::Madison.Garrett@campus.lmu.de::e2178467-fe59-416d-8648-d10511006d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700"/>
    <a:srgbClr val="011893"/>
    <a:srgbClr val="DC0D15"/>
    <a:srgbClr val="00883A"/>
    <a:srgbClr val="616468"/>
    <a:srgbClr val="202321"/>
    <a:srgbClr val="F1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07" autoAdjust="0"/>
    <p:restoredTop sz="96949" autoAdjust="0"/>
  </p:normalViewPr>
  <p:slideViewPr>
    <p:cSldViewPr snapToGrid="0" snapToObjects="1" showGuides="1">
      <p:cViewPr varScale="1">
        <p:scale>
          <a:sx n="120" d="100"/>
          <a:sy n="120" d="100"/>
        </p:scale>
        <p:origin x="104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3134" y="3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3D6EB26-41B6-4E19-83EC-E73738E884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9D0FE7-2B93-4C58-A1DB-4617AFF6CC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FB590-A5F8-45EA-AB8E-CD3CA1FFE55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26.09.25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6C06B4-579F-4E55-B0ED-E501BEC306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145B85-05F0-4185-9F6F-AE416F8A75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A10E1-8931-4664-8B15-CAB9FC81E556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0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C3ABC7-27AC-6D40-86E4-0C355E54A764}" type="datetimeFigureOut">
              <a:rPr lang="de-DE" smtClean="0"/>
              <a:pPr/>
              <a:t>26.09.25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1CAD0D-262D-F145-A422-6EFA995C3514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863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518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4025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240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6846-C592-635F-C30C-0132FE9D6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6D01C-2A97-C889-AD46-C54F20F8C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976787-5FD6-0418-E6EB-A5FCD537B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0585F-8D2B-4858-1E15-1E8C51E02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2414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C405A-4C12-E5A0-AD36-693C2CB2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C1BAC-CB98-FF06-4466-1EF1D2C0D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13BEA6-6D65-D4FD-753D-059EC6B99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Geschwister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-Scholl-Platz 1</a:t>
            </a:r>
          </a:p>
          <a:p>
            <a:pPr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80539 München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9FCA4-759A-FA63-F54A-95633D34B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5802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4C675-0116-CF8D-2E28-8843A69CE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3D603-E006-A550-9395-0619B7238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A2C77-5E22-2544-91AF-833AF214E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Geschwister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-Scholl-Platz 1</a:t>
            </a:r>
          </a:p>
          <a:p>
            <a:pPr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80539 München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BF1A0-E1FB-F167-9B03-2DCE8829F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2310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EC85F-1BEF-401E-01F7-D659050A7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1C4151-3D26-0D89-303F-995E28771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DB23B-EE61-A760-D9B4-9712EABD1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Geschwister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-Scholl-Platz 1</a:t>
            </a:r>
          </a:p>
          <a:p>
            <a:pPr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80539 München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F837E-A439-7025-0253-434AB79B40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6919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B7A91-1128-A7C7-1DBC-F655B00F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17494-E311-3994-BDBC-5CA5F0246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4B325-3911-22C4-7C5E-6563C908E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Geschwister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-Scholl-Platz 1</a:t>
            </a:r>
          </a:p>
          <a:p>
            <a:pPr fontAlgn="base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80539 München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3880D-2437-E982-9FE4-13A6E223B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1570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EE23B-8F6E-108F-D785-B4B1577C6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88174-940F-9FFF-A986-0BECB02CC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C7D28-157D-0026-24AD-3E614E78F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AKTIVE ÜBUNG – </a:t>
            </a:r>
            <a:r>
              <a:rPr lang="en-US" dirty="0" err="1"/>
              <a:t>gleich</a:t>
            </a:r>
            <a:r>
              <a:rPr lang="en-US" dirty="0"/>
              <a:t> </a:t>
            </a:r>
            <a:r>
              <a:rPr lang="en-US" dirty="0" err="1"/>
              <a:t>Mitmachen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 err="1"/>
              <a:t>Alternativ</a:t>
            </a:r>
            <a:r>
              <a:rPr lang="en-US" dirty="0"/>
              <a:t> </a:t>
            </a:r>
            <a:r>
              <a:rPr lang="en-US" dirty="0" err="1"/>
              <a:t>zum</a:t>
            </a:r>
            <a:r>
              <a:rPr lang="en-US" dirty="0"/>
              <a:t> QR-Code: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Suchfeld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Durchklicken</a:t>
            </a:r>
            <a:r>
              <a:rPr lang="en-US" dirty="0"/>
              <a:t>: ‚</a:t>
            </a:r>
            <a:r>
              <a:rPr lang="en-US" dirty="0" err="1"/>
              <a:t>Sozialwissenschaftliche</a:t>
            </a:r>
            <a:r>
              <a:rPr lang="en-US" dirty="0"/>
              <a:t> </a:t>
            </a:r>
            <a:r>
              <a:rPr lang="en-US" dirty="0" err="1"/>
              <a:t>Fakultät</a:t>
            </a:r>
            <a:r>
              <a:rPr lang="en-US" dirty="0"/>
              <a:t>‘ →‚</a:t>
            </a:r>
            <a:r>
              <a:rPr lang="en-US" dirty="0" err="1"/>
              <a:t>Institut</a:t>
            </a:r>
            <a:r>
              <a:rPr lang="en-US" dirty="0"/>
              <a:t> für </a:t>
            </a:r>
            <a:r>
              <a:rPr lang="en-US" dirty="0" err="1"/>
              <a:t>Soziologie</a:t>
            </a:r>
            <a:r>
              <a:rPr lang="en-US" dirty="0"/>
              <a:t>‘ →‚BA-/MA-</a:t>
            </a:r>
            <a:r>
              <a:rPr lang="en-US" dirty="0" err="1"/>
              <a:t>übergreifende</a:t>
            </a:r>
            <a:r>
              <a:rPr lang="en-US" dirty="0"/>
              <a:t> Kurse‘ →[Wise2024/25] → „Rund ums Studium“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4F262-120F-32F4-08AD-7651361FB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8427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TÜ </a:t>
            </a:r>
            <a:r>
              <a:rPr lang="en-US" dirty="0" err="1"/>
              <a:t>Einführung</a:t>
            </a:r>
            <a:r>
              <a:rPr lang="en-US" dirty="0"/>
              <a:t> in die </a:t>
            </a:r>
            <a:r>
              <a:rPr lang="en-US" dirty="0" err="1"/>
              <a:t>Soziologie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Woche</a:t>
            </a:r>
            <a:r>
              <a:rPr lang="en-US" dirty="0"/>
              <a:t> </a:t>
            </a:r>
            <a:r>
              <a:rPr lang="en-US" dirty="0" err="1"/>
              <a:t>später</a:t>
            </a:r>
            <a:r>
              <a:rPr lang="en-US" dirty="0"/>
              <a:t> + </a:t>
            </a:r>
            <a:r>
              <a:rPr lang="en-US" dirty="0" err="1"/>
              <a:t>Windhundverfahren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5627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E1E4-FA67-E7B9-4732-97BC3D279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8D9E3-AE8F-48C2-30CA-3BB93D0E1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334F4-1B88-45FD-6F33-E32C61BCF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AKTIVE ÜBUNG – </a:t>
            </a:r>
            <a:r>
              <a:rPr lang="en-US" dirty="0" err="1"/>
              <a:t>gleich</a:t>
            </a:r>
            <a:r>
              <a:rPr lang="en-US" dirty="0"/>
              <a:t> </a:t>
            </a:r>
            <a:r>
              <a:rPr lang="en-US" dirty="0" err="1"/>
              <a:t>Mitmachen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/>
              <a:t>Screenshare?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57EBF-6E51-BB1C-D4CE-79B5E1AE8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3931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07250-BE51-AA7C-F7DC-187C00D7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8D4B3C-DA3F-0D44-2616-6C2B7C767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304B9-E277-4BD5-5B41-42803155A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AKTIVE ÜBUNG – </a:t>
            </a:r>
            <a:r>
              <a:rPr lang="en-US" dirty="0" err="1"/>
              <a:t>gleich</a:t>
            </a:r>
            <a:r>
              <a:rPr lang="en-US" dirty="0"/>
              <a:t> </a:t>
            </a:r>
            <a:r>
              <a:rPr lang="en-US" dirty="0" err="1"/>
              <a:t>Mitmachen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/>
              <a:t>Screenshare?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EC512-265F-6BC2-45D7-DEF10AF0C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729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C78E2-589B-C685-809C-58E962CBC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3BFD78-8ABA-E191-4B64-6565879DD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5EF40-40D3-B20F-D6FB-C50B9A95E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3F5F9-2C4C-9B53-8663-BA04F5CE6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5875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F1D66-A926-8671-9D11-8F89C4FC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F8BB3-654B-A7DA-2B4E-AACFFD63E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28504-1A14-6F23-3FFC-01969C6FB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1CEC4-2B37-197E-5E13-201DF64D7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6784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17945-674A-19A6-CF8E-F49CEDF4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27A83-9E19-9E3C-7183-796EB438A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3D6D-B39E-406D-46F9-A81B1BC15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81A85-47FB-5DD8-9B95-9730CB8E5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873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6046-FBD6-B295-2C56-FA38235C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E6CA0-35C6-3367-897F-C27D92B2E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0868C-3018-B57C-BE17-DFEEBC8AA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E163F-8F2D-276D-BFF8-771CDDA2F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6422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CDCD-CA6D-2265-40DD-224D7DDE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17FFCD-9CBB-9466-451B-249924D35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3A2E5B-9DEC-2AED-AE1F-F2E9CAB40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03376-1E4E-B27D-7220-42D5C235D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5439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4312-8696-4758-5919-780B3AF2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477EA-D41F-39B4-A889-23E98E0D15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CE3D7-A9EE-D57C-1D0E-9E70A6194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094F-D5AE-97E0-8668-0F5EF0B051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2821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137D-3BB0-BA32-DD07-02C408E2B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F81A7-7165-8C14-7F1B-2FBC26621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4D28D-7C76-0EB6-9EA5-81596AC3F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CCBDA-1F5D-AB06-06D9-74EA042F8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613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5F0EA-5A84-2EC0-9A17-6F1FC0474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DD7EF-CEC2-88C6-D93D-946CCB4D7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66CF9-4390-8668-F511-EE06E5DD8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Tutor:innen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Ehrenamtliche</a:t>
            </a:r>
            <a:r>
              <a:rPr lang="en-US" dirty="0"/>
              <a:t> </a:t>
            </a:r>
            <a:r>
              <a:rPr lang="en-US" dirty="0" err="1"/>
              <a:t>studentische</a:t>
            </a:r>
            <a:r>
              <a:rPr lang="en-US" dirty="0"/>
              <a:t> </a:t>
            </a:r>
            <a:r>
              <a:rPr lang="en-US" dirty="0" err="1"/>
              <a:t>Ansprechpersonen</a:t>
            </a:r>
            <a:endParaRPr lang="en-US" dirty="0"/>
          </a:p>
          <a:p>
            <a:r>
              <a:rPr lang="en-US" dirty="0"/>
              <a:t>• Viele </a:t>
            </a:r>
            <a:r>
              <a:rPr lang="en-US" dirty="0" err="1"/>
              <a:t>Fakultäten</a:t>
            </a:r>
            <a:r>
              <a:rPr lang="en-US" dirty="0"/>
              <a:t> </a:t>
            </a:r>
            <a:r>
              <a:rPr lang="en-US" dirty="0" err="1"/>
              <a:t>vertreten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Ausgebildet</a:t>
            </a:r>
            <a:r>
              <a:rPr lang="en-US" dirty="0"/>
              <a:t> von der </a:t>
            </a:r>
            <a:r>
              <a:rPr lang="en-US" dirty="0" err="1"/>
              <a:t>Beratungsstelle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Unterstützung</a:t>
            </a:r>
            <a:r>
              <a:rPr lang="en-US" dirty="0"/>
              <a:t> von und </a:t>
            </a:r>
            <a:r>
              <a:rPr lang="en-US" dirty="0" err="1"/>
              <a:t>Austausch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Studierenden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Fungieren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Bindeglied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dirty="0" err="1"/>
              <a:t>Studierenden</a:t>
            </a:r>
            <a:r>
              <a:rPr lang="en-US" dirty="0"/>
              <a:t>, </a:t>
            </a:r>
            <a:r>
              <a:rPr lang="en-US" dirty="0" err="1"/>
              <a:t>Studiengangskoordination</a:t>
            </a:r>
            <a:r>
              <a:rPr lang="en-US" dirty="0"/>
              <a:t>, </a:t>
            </a:r>
            <a:r>
              <a:rPr lang="en-US" dirty="0" err="1"/>
              <a:t>Dozierenden</a:t>
            </a:r>
            <a:r>
              <a:rPr lang="en-US" dirty="0"/>
              <a:t> und der </a:t>
            </a:r>
            <a:r>
              <a:rPr lang="en-US" dirty="0" err="1"/>
              <a:t>Beratungsstelle</a:t>
            </a:r>
            <a:endParaRPr lang="en-US" dirty="0"/>
          </a:p>
          <a:p>
            <a:endParaRPr lang="en-US" dirty="0"/>
          </a:p>
          <a:p>
            <a:r>
              <a:rPr lang="en-US" dirty="0"/>
              <a:t>2. Peer-Groups</a:t>
            </a:r>
          </a:p>
          <a:p>
            <a:r>
              <a:rPr lang="en-US" dirty="0"/>
              <a:t>für Seh-, </a:t>
            </a:r>
            <a:r>
              <a:rPr lang="en-US" dirty="0" err="1"/>
              <a:t>Hör</a:t>
            </a:r>
            <a:r>
              <a:rPr lang="en-US" dirty="0"/>
              <a:t>- und </a:t>
            </a:r>
            <a:r>
              <a:rPr lang="en-US" dirty="0" err="1"/>
              <a:t>Mobilitätseinschränkungen</a:t>
            </a:r>
            <a:r>
              <a:rPr lang="en-US" dirty="0"/>
              <a:t>, (</a:t>
            </a:r>
            <a:r>
              <a:rPr lang="en-US" dirty="0" err="1"/>
              <a:t>chronische</a:t>
            </a:r>
            <a:r>
              <a:rPr lang="en-US" dirty="0"/>
              <a:t> und </a:t>
            </a:r>
            <a:r>
              <a:rPr lang="en-US" dirty="0" err="1"/>
              <a:t>psychische</a:t>
            </a:r>
            <a:r>
              <a:rPr lang="en-US" dirty="0"/>
              <a:t> </a:t>
            </a:r>
            <a:r>
              <a:rPr lang="en-US" dirty="0" err="1"/>
              <a:t>Erkrankungen</a:t>
            </a:r>
            <a:r>
              <a:rPr lang="en-US" dirty="0"/>
              <a:t>) </a:t>
            </a:r>
            <a:r>
              <a:rPr lang="en-US" dirty="0" err="1"/>
              <a:t>sowie</a:t>
            </a:r>
            <a:r>
              <a:rPr lang="en-US" dirty="0"/>
              <a:t> für ADHS und </a:t>
            </a:r>
            <a:r>
              <a:rPr lang="en-US" dirty="0" err="1"/>
              <a:t>Autismus</a:t>
            </a:r>
            <a:endParaRPr lang="en-US" dirty="0"/>
          </a:p>
          <a:p>
            <a:r>
              <a:rPr lang="en-US" dirty="0"/>
              <a:t>• Diskussionsforen/</a:t>
            </a:r>
            <a:r>
              <a:rPr lang="en-US" dirty="0" err="1"/>
              <a:t>persönlicher</a:t>
            </a:r>
            <a:r>
              <a:rPr lang="en-US" dirty="0"/>
              <a:t> </a:t>
            </a:r>
            <a:r>
              <a:rPr lang="en-US" dirty="0" err="1"/>
              <a:t>Austausch</a:t>
            </a:r>
            <a:r>
              <a:rPr lang="en-US" dirty="0"/>
              <a:t> in </a:t>
            </a:r>
            <a:r>
              <a:rPr lang="en-US" dirty="0" err="1"/>
              <a:t>Netzwerken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Treffen</a:t>
            </a:r>
            <a:r>
              <a:rPr lang="en-US" dirty="0"/>
              <a:t> (</a:t>
            </a:r>
            <a:r>
              <a:rPr lang="en-US" dirty="0" err="1"/>
              <a:t>virtuell</a:t>
            </a:r>
            <a:r>
              <a:rPr lang="en-US" dirty="0"/>
              <a:t> und </a:t>
            </a:r>
            <a:r>
              <a:rPr lang="en-US" dirty="0" err="1"/>
              <a:t>persönlich</a:t>
            </a:r>
            <a:r>
              <a:rPr lang="en-US" dirty="0"/>
              <a:t>)</a:t>
            </a:r>
          </a:p>
          <a:p>
            <a:r>
              <a:rPr lang="en-US" dirty="0"/>
              <a:t>• </a:t>
            </a:r>
            <a:r>
              <a:rPr lang="en-US" dirty="0" err="1"/>
              <a:t>Fragen</a:t>
            </a:r>
            <a:r>
              <a:rPr lang="en-US" dirty="0"/>
              <a:t> </a:t>
            </a:r>
            <a:r>
              <a:rPr lang="en-US" dirty="0" err="1"/>
              <a:t>aller</a:t>
            </a:r>
            <a:r>
              <a:rPr lang="en-US" dirty="0"/>
              <a:t> Art für </a:t>
            </a:r>
            <a:r>
              <a:rPr lang="en-US" dirty="0" err="1"/>
              <a:t>spezifische</a:t>
            </a:r>
            <a:r>
              <a:rPr lang="en-US" dirty="0"/>
              <a:t> </a:t>
            </a:r>
            <a:r>
              <a:rPr lang="en-US" dirty="0" err="1"/>
              <a:t>Beeinträchtigungen</a:t>
            </a:r>
            <a:r>
              <a:rPr lang="en-US" dirty="0"/>
              <a:t> und </a:t>
            </a:r>
            <a:r>
              <a:rPr lang="en-US" dirty="0" err="1"/>
              <a:t>individuelle</a:t>
            </a:r>
            <a:r>
              <a:rPr lang="en-US" dirty="0"/>
              <a:t> </a:t>
            </a:r>
            <a:r>
              <a:rPr lang="en-US" dirty="0" err="1"/>
              <a:t>Probleme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3. IBS: </a:t>
            </a:r>
            <a:r>
              <a:rPr lang="en-US" dirty="0" err="1"/>
              <a:t>Interessensgruppe</a:t>
            </a:r>
            <a:r>
              <a:rPr lang="en-US" dirty="0"/>
              <a:t> für </a:t>
            </a:r>
            <a:r>
              <a:rPr lang="en-US" dirty="0" err="1"/>
              <a:t>Studierende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und </a:t>
            </a:r>
            <a:r>
              <a:rPr lang="en-US" dirty="0" err="1"/>
              <a:t>ohne</a:t>
            </a:r>
            <a:r>
              <a:rPr lang="en-US" dirty="0"/>
              <a:t> </a:t>
            </a:r>
            <a:r>
              <a:rPr lang="en-US" dirty="0" err="1"/>
              <a:t>Beeinträchtigung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71194-A59D-08AA-19EB-DBF96540C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8976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7A41-A65B-46EF-FF3A-4D189592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6C4C6-408A-3BF4-64F4-FA5311000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C35F3-D223-CAE5-89EB-375E961FC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45D1B-75E9-4AA5-1698-27FC38F17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877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2A726-7BD7-F661-BF7F-F0CDE9F64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6E1F5-F4BC-B3D3-48D3-D418E29D1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B595B-E2EC-B4C6-F555-26BBC98C7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465CD-39CE-3DCE-A3EE-0F388AFD3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691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9C41F-C0E3-08D0-E846-769330FAF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5F6A69-A9E9-2C53-C84E-22425E634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BDB7B-02C7-3525-3BC6-A09F1EEDF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A893E-2FAE-D278-7BE7-46D2F793D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7560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50632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0544-B6A4-30FF-048B-8C668F5F6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2268B-124A-2EA4-C2B0-7126435E4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46882-DA73-2D0E-4F45-DEC263FD3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Besondere</a:t>
            </a:r>
            <a:r>
              <a:rPr lang="en-US" dirty="0"/>
              <a:t> </a:t>
            </a:r>
            <a:r>
              <a:rPr lang="en-US" dirty="0" err="1"/>
              <a:t>Belastungen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de-DE" dirty="0"/>
              <a:t>Fürsorgeleistung wegen Krankheits- oder Pflegefall in der Familie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0D76F-0FEE-4E06-F375-F4BCF495DC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50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20AEA-327C-9938-3B03-2F7943BE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24C091-0631-EF18-F56F-8D2AE3E32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70033-86BA-AF87-2136-420763D47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45503-AE67-C5B2-289A-4115BE50D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CAD0D-262D-F145-A422-6EFA995C3514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0249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1" name="Bildplatzhalter 11">
            <a:extLst>
              <a:ext uri="{FF2B5EF4-FFF2-40B4-BE49-F238E27FC236}">
                <a16:creationId xmlns:a16="http://schemas.microsoft.com/office/drawing/2014/main" id="{78077E49-BB75-47DD-A564-32F635D212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4D7C6A-4C73-4663-8682-62AF58C8B9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72100" y="1484313"/>
            <a:ext cx="6819900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83523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0" name="Bildplatzhalter 11">
            <a:extLst>
              <a:ext uri="{FF2B5EF4-FFF2-40B4-BE49-F238E27FC236}">
                <a16:creationId xmlns:a16="http://schemas.microsoft.com/office/drawing/2014/main" id="{E49330AE-63CD-4FA0-B981-354A53DBE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D60EF3-4399-487D-BFA4-B4727760F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62575" y="1484313"/>
            <a:ext cx="6829425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de-DE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61245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925BAD-1A03-46E3-83C6-927F3F232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8A3F8208-5ABF-4B9A-B91A-356813173B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8747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Bildplatzhalter 6">
            <a:extLst>
              <a:ext uri="{FF2B5EF4-FFF2-40B4-BE49-F238E27FC236}">
                <a16:creationId xmlns:a16="http://schemas.microsoft.com/office/drawing/2014/main" id="{CB3A64BB-66BD-574D-8D10-B6B91D0A2D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en-GB"/>
              <a:t>Click icon to add picture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FD34168-7A63-4BE9-B1FA-940397BC8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69A4752-2B43-4B39-B027-47806A5DDC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08614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54FBD0-4BBB-413C-96F0-376E5E59C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4982841-B6DD-4A02-88CD-381D8C4A32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02347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25F89-1710-447C-BA80-DE17C2EF1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0" y="2151208"/>
            <a:ext cx="7200000" cy="1418469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de-DE" dirty="0"/>
              <a:t>1. Erstes Kapitel</a:t>
            </a:r>
          </a:p>
        </p:txBody>
      </p:sp>
    </p:spTree>
    <p:extLst>
      <p:ext uri="{BB962C8B-B14F-4D97-AF65-F5344CB8AC3E}">
        <p14:creationId xmlns:p14="http://schemas.microsoft.com/office/powerpoint/2010/main" val="217875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A6560-2FDE-481D-9A8E-1866470D9A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1" y="444249"/>
            <a:ext cx="9577019" cy="104298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Seitentitel mit einer Zeile oder</a:t>
            </a:r>
            <a:br>
              <a:rPr lang="de-DE" dirty="0"/>
            </a:br>
            <a:r>
              <a:rPr lang="de-DE" dirty="0"/>
              <a:t>maximal zwei Zeilen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E4071A-44EF-49AA-BAC4-8488C57EB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486" y="1493101"/>
            <a:ext cx="10166228" cy="9382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900">
                <a:solidFill>
                  <a:srgbClr val="616468"/>
                </a:solidFill>
              </a:defRPr>
            </a:lvl1pPr>
            <a:lvl2pPr marL="407778" indent="0">
              <a:buNone/>
              <a:defRPr sz="1900">
                <a:solidFill>
                  <a:schemeClr val="tx2"/>
                </a:solidFill>
              </a:defRPr>
            </a:lvl2pPr>
            <a:lvl3pPr marL="815557" indent="0">
              <a:buNone/>
              <a:defRPr>
                <a:solidFill>
                  <a:schemeClr val="tx2"/>
                </a:solidFill>
              </a:defRPr>
            </a:lvl3pPr>
            <a:lvl4pPr marL="1223335" indent="0">
              <a:buNone/>
              <a:defRPr>
                <a:solidFill>
                  <a:schemeClr val="tx2"/>
                </a:solidFill>
              </a:defRPr>
            </a:lvl4pPr>
            <a:lvl5pPr marL="1631113" indent="0">
              <a:buNone/>
              <a:defRPr>
                <a:solidFill>
                  <a:schemeClr val="tx2"/>
                </a:solidFill>
              </a:defRPr>
            </a:lvl5pPr>
          </a:lstStyle>
          <a:p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Ne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quatur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?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incipietur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accaepe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lenduciae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Itae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voluptatem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facepelita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dolupta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pore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venti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blanien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tionsec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tempellabor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magnam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soloreria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quevoluptaturi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dolores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earis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vendae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nobis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lab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acculliqui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tecte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es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ressi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ulparis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apeliqui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ipiet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modio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 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99ED17-8C0B-4A38-8622-48A70F4A88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684" y="2635982"/>
            <a:ext cx="10166228" cy="2859210"/>
          </a:xfrm>
          <a:prstGeom prst="rect">
            <a:avLst/>
          </a:prstGeom>
        </p:spPr>
        <p:txBody>
          <a:bodyPr/>
          <a:lstStyle>
            <a:lvl1pPr marL="324000" indent="-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>
                <a:solidFill>
                  <a:srgbClr val="616468"/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900">
                <a:solidFill>
                  <a:srgbClr val="616468"/>
                </a:solidFill>
              </a:defRPr>
            </a:lvl2pPr>
          </a:lstStyle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Itaquas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Pelit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laut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pliciis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reptatio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illestius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Offici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pedi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omnis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sinci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totae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perit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quamet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liscium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landia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quiasit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Quunda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doloreste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maximus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sapicipici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ab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non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nullori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doluptassi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saniscitate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consequi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audae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simporem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venim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voloreptae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eturiam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coribus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pPr lvl="0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Ucia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sam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quid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sequias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rat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facersp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edissuntotas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et,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berum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verore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represcium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Adistis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aliquatem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accaecum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nossunt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ratiam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voluptur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?</a:t>
            </a:r>
          </a:p>
          <a:p>
            <a:pPr lvl="1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1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FF3871DC-3AE6-0046-9798-2B74B19887B1}"/>
              </a:ext>
            </a:extLst>
          </p:cNvPr>
          <p:cNvSpPr/>
          <p:nvPr userDrawn="1"/>
        </p:nvSpPr>
        <p:spPr>
          <a:xfrm>
            <a:off x="442800" y="1484313"/>
            <a:ext cx="832193" cy="685829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136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58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323A9624-D6DE-C345-9C75-F17A8B2EFEFC}"/>
              </a:ext>
            </a:extLst>
          </p:cNvPr>
          <p:cNvSpPr/>
          <p:nvPr userDrawn="1"/>
        </p:nvSpPr>
        <p:spPr>
          <a:xfrm>
            <a:off x="2820756" y="1484313"/>
            <a:ext cx="832193" cy="68582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255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7699AD87-10CD-5C43-A6B2-3E71A6C1E6A5}"/>
              </a:ext>
            </a:extLst>
          </p:cNvPr>
          <p:cNvSpPr/>
          <p:nvPr userDrawn="1"/>
        </p:nvSpPr>
        <p:spPr>
          <a:xfrm>
            <a:off x="1631778" y="1484313"/>
            <a:ext cx="832193" cy="685829"/>
          </a:xfrm>
          <a:prstGeom prst="rect">
            <a:avLst/>
          </a:prstGeom>
          <a:solidFill>
            <a:schemeClr val="tx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E6E40C0-B5CF-3040-971F-4D8BB55D0746}"/>
              </a:ext>
            </a:extLst>
          </p:cNvPr>
          <p:cNvSpPr/>
          <p:nvPr userDrawn="1"/>
        </p:nvSpPr>
        <p:spPr>
          <a:xfrm>
            <a:off x="442802" y="2240393"/>
            <a:ext cx="83219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LMU Grün </a:t>
            </a:r>
            <a:b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</a:b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5A2A488E-BCE0-BB4B-959A-3AC0A2CF9AFD}"/>
              </a:ext>
            </a:extLst>
          </p:cNvPr>
          <p:cNvSpPr/>
          <p:nvPr userDrawn="1"/>
        </p:nvSpPr>
        <p:spPr>
          <a:xfrm>
            <a:off x="442800" y="3144823"/>
            <a:ext cx="607189" cy="500399"/>
          </a:xfrm>
          <a:prstGeom prst="rect">
            <a:avLst/>
          </a:prstGeom>
          <a:solidFill>
            <a:schemeClr val="bg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98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104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BAF76B9D-1CB6-774E-B88E-0CACB598FEF6}"/>
              </a:ext>
            </a:extLst>
          </p:cNvPr>
          <p:cNvSpPr/>
          <p:nvPr userDrawn="1"/>
        </p:nvSpPr>
        <p:spPr>
          <a:xfrm>
            <a:off x="2177818" y="3144823"/>
            <a:ext cx="607189" cy="500399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231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D45CC143-00CB-E043-9C6B-880F634668A7}"/>
              </a:ext>
            </a:extLst>
          </p:cNvPr>
          <p:cNvSpPr/>
          <p:nvPr userDrawn="1"/>
        </p:nvSpPr>
        <p:spPr>
          <a:xfrm>
            <a:off x="1310310" y="3144823"/>
            <a:ext cx="607189" cy="500399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192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193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195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C2788AA0-4D28-CA47-A881-1819C9B7F2B2}"/>
              </a:ext>
            </a:extLst>
          </p:cNvPr>
          <p:cNvSpPr/>
          <p:nvPr userDrawn="1"/>
        </p:nvSpPr>
        <p:spPr>
          <a:xfrm>
            <a:off x="3045759" y="3144823"/>
            <a:ext cx="607189" cy="500399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245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0A40CC5-176B-9442-82E4-408CAB2349BC}"/>
              </a:ext>
            </a:extLst>
          </p:cNvPr>
          <p:cNvSpPr/>
          <p:nvPr userDrawn="1"/>
        </p:nvSpPr>
        <p:spPr>
          <a:xfrm>
            <a:off x="442802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Dunkelgrau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FA56A28D-A369-AD4B-AF9B-25C454F18A4E}"/>
              </a:ext>
            </a:extLst>
          </p:cNvPr>
          <p:cNvSpPr/>
          <p:nvPr userDrawn="1"/>
        </p:nvSpPr>
        <p:spPr>
          <a:xfrm>
            <a:off x="1310310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Mittelgrau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EF2EF5B-E92A-5D4A-8161-D33FFACE7341}"/>
              </a:ext>
            </a:extLst>
          </p:cNvPr>
          <p:cNvSpPr/>
          <p:nvPr userDrawn="1"/>
        </p:nvSpPr>
        <p:spPr>
          <a:xfrm>
            <a:off x="2187234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Hellgrau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14B21CFC-1C2A-AD4E-82DE-A68CEF4308BE}"/>
              </a:ext>
            </a:extLst>
          </p:cNvPr>
          <p:cNvSpPr/>
          <p:nvPr userDrawn="1"/>
        </p:nvSpPr>
        <p:spPr>
          <a:xfrm>
            <a:off x="3048909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Lichtgrau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73389B4-7374-AB43-B9CD-0CA5B6ED4B02}"/>
              </a:ext>
            </a:extLst>
          </p:cNvPr>
          <p:cNvSpPr/>
          <p:nvPr userDrawn="1"/>
        </p:nvSpPr>
        <p:spPr>
          <a:xfrm>
            <a:off x="1617118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Schwarz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A8E62580-B452-9141-99B8-14D406341FD8}"/>
              </a:ext>
            </a:extLst>
          </p:cNvPr>
          <p:cNvSpPr/>
          <p:nvPr userDrawn="1"/>
        </p:nvSpPr>
        <p:spPr>
          <a:xfrm>
            <a:off x="2821937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Weiss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5C5DB8B7-067A-624F-90A9-5FE69A8819FA}"/>
              </a:ext>
            </a:extLst>
          </p:cNvPr>
          <p:cNvSpPr/>
          <p:nvPr userDrawn="1"/>
        </p:nvSpPr>
        <p:spPr>
          <a:xfrm>
            <a:off x="4619182" y="1485446"/>
            <a:ext cx="607189" cy="500399"/>
          </a:xfrm>
          <a:prstGeom prst="rect">
            <a:avLst/>
          </a:prstGeom>
          <a:solidFill>
            <a:schemeClr val="accent4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A10FA4C-181C-BD41-AD4E-730F52457796}"/>
              </a:ext>
            </a:extLst>
          </p:cNvPr>
          <p:cNvSpPr/>
          <p:nvPr userDrawn="1"/>
        </p:nvSpPr>
        <p:spPr>
          <a:xfrm>
            <a:off x="6354200" y="1485446"/>
            <a:ext cx="607189" cy="500399"/>
          </a:xfrm>
          <a:prstGeom prst="rect">
            <a:avLst/>
          </a:prstGeom>
          <a:solidFill>
            <a:schemeClr val="accent6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140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64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145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A2466A38-6ECC-DF4F-869F-B98502E2D6A6}"/>
              </a:ext>
            </a:extLst>
          </p:cNvPr>
          <p:cNvSpPr/>
          <p:nvPr userDrawn="1"/>
        </p:nvSpPr>
        <p:spPr>
          <a:xfrm>
            <a:off x="5486692" y="1485446"/>
            <a:ext cx="607189" cy="500399"/>
          </a:xfrm>
          <a:prstGeom prst="rect">
            <a:avLst/>
          </a:prstGeom>
          <a:solidFill>
            <a:schemeClr val="accent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59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227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59F62C27-0EB2-5442-90B6-6A8F0C17931E}"/>
              </a:ext>
            </a:extLst>
          </p:cNvPr>
          <p:cNvSpPr/>
          <p:nvPr userDrawn="1"/>
        </p:nvSpPr>
        <p:spPr>
          <a:xfrm>
            <a:off x="7222141" y="1485446"/>
            <a:ext cx="607189" cy="500399"/>
          </a:xfrm>
          <a:prstGeom prst="rect">
            <a:avLst/>
          </a:prstGeom>
          <a:solidFill>
            <a:srgbClr val="DC0D1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5B9B3239-0231-A24D-B42D-624E409B3D20}"/>
              </a:ext>
            </a:extLst>
          </p:cNvPr>
          <p:cNvSpPr/>
          <p:nvPr userDrawn="1"/>
        </p:nvSpPr>
        <p:spPr>
          <a:xfrm>
            <a:off x="4619184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Blau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D90492F4-04D9-0D48-A32F-3E322C29483A}"/>
              </a:ext>
            </a:extLst>
          </p:cNvPr>
          <p:cNvSpPr/>
          <p:nvPr userDrawn="1"/>
        </p:nvSpPr>
        <p:spPr>
          <a:xfrm>
            <a:off x="5486691" y="2091158"/>
            <a:ext cx="705915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Cyan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0C3949AB-62CF-6643-83F3-F76B12005678}"/>
              </a:ext>
            </a:extLst>
          </p:cNvPr>
          <p:cNvSpPr/>
          <p:nvPr userDrawn="1"/>
        </p:nvSpPr>
        <p:spPr>
          <a:xfrm>
            <a:off x="6363616" y="2091157"/>
            <a:ext cx="70591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Violett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3CD1B9CD-D09C-5D4A-B064-6355897E2041}"/>
              </a:ext>
            </a:extLst>
          </p:cNvPr>
          <p:cNvSpPr/>
          <p:nvPr userDrawn="1"/>
        </p:nvSpPr>
        <p:spPr>
          <a:xfrm>
            <a:off x="7225291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Rot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E0B457DF-BD61-044B-ACA4-342889CA02A1}"/>
              </a:ext>
            </a:extLst>
          </p:cNvPr>
          <p:cNvSpPr/>
          <p:nvPr userDrawn="1"/>
        </p:nvSpPr>
        <p:spPr>
          <a:xfrm>
            <a:off x="4619182" y="2490933"/>
            <a:ext cx="607189" cy="500399"/>
          </a:xfrm>
          <a:prstGeom prst="rect">
            <a:avLst/>
          </a:prstGeom>
          <a:solidFill>
            <a:srgbClr val="F18700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241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0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4931D8B5-D9AB-D547-B4C3-602A0499C239}"/>
              </a:ext>
            </a:extLst>
          </p:cNvPr>
          <p:cNvSpPr/>
          <p:nvPr userDrawn="1"/>
        </p:nvSpPr>
        <p:spPr>
          <a:xfrm>
            <a:off x="4619184" y="3096644"/>
            <a:ext cx="86750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Orange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7818" y="444257"/>
            <a:ext cx="9571269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Farbübersicht</a:t>
            </a:r>
          </a:p>
        </p:txBody>
      </p:sp>
    </p:spTree>
    <p:extLst>
      <p:ext uri="{BB962C8B-B14F-4D97-AF65-F5344CB8AC3E}">
        <p14:creationId xmlns:p14="http://schemas.microsoft.com/office/powerpoint/2010/main" val="277468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mit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2" y="444257"/>
            <a:ext cx="9568595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Titel mit Inhalt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EFC134-44F4-4ACC-9EF7-B0CCCECBE3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6088" y="1484313"/>
            <a:ext cx="11303000" cy="492918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200">
                <a:solidFill>
                  <a:srgbClr val="616468"/>
                </a:solidFill>
              </a:defRPr>
            </a:lvl1pPr>
            <a:lvl2pPr>
              <a:buClr>
                <a:schemeClr val="tx1"/>
              </a:buClr>
              <a:defRPr sz="2100">
                <a:solidFill>
                  <a:srgbClr val="616468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rgbClr val="616468"/>
                </a:solidFill>
              </a:defRPr>
            </a:lvl3pPr>
            <a:lvl4pPr>
              <a:buClr>
                <a:schemeClr val="tx1"/>
              </a:buClr>
              <a:defRPr sz="1900">
                <a:solidFill>
                  <a:srgbClr val="616468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rgbClr val="616468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9535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 algn="l"/>
              <a:t>‹#›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0" y="444257"/>
            <a:ext cx="9577387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Nur Titel</a:t>
            </a:r>
          </a:p>
        </p:txBody>
      </p:sp>
    </p:spTree>
    <p:extLst>
      <p:ext uri="{BB962C8B-B14F-4D97-AF65-F5344CB8AC3E}">
        <p14:creationId xmlns:p14="http://schemas.microsoft.com/office/powerpoint/2010/main" val="61024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4">
            <a:extLst>
              <a:ext uri="{FF2B5EF4-FFF2-40B4-BE49-F238E27FC236}">
                <a16:creationId xmlns:a16="http://schemas.microsoft.com/office/drawing/2014/main" id="{63CEC714-79BB-CB4B-8FB7-5903011CD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5649600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Absendername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Musterstraße 00 · 80000 München · Tel. +49 89 0000 0000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 err="1">
                <a:effectLst/>
                <a:latin typeface="Arial" panose="020B0604020202020204" pitchFamily="34" charset="0"/>
              </a:rPr>
              <a:t>info@musterdomain.de</a:t>
            </a:r>
            <a:r>
              <a:rPr lang="de-DE" b="1" dirty="0">
                <a:effectLst/>
                <a:latin typeface="Arial" panose="020B0604020202020204" pitchFamily="34" charset="0"/>
              </a:rPr>
              <a:t> · </a:t>
            </a:r>
            <a:r>
              <a:rPr lang="de-DE" b="1" dirty="0" err="1">
                <a:effectLst/>
                <a:latin typeface="Arial" panose="020B0604020202020204" pitchFamily="34" charset="0"/>
              </a:rPr>
              <a:t>www.musterdomain.de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D72F1F-1A49-6848-A8CB-5DD9EC0B6D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8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A465598-6EE5-EE49-A177-6E3551F9A56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46400" y="434007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6" r:id="rId2"/>
    <p:sldLayoutId id="2147483661" r:id="rId3"/>
    <p:sldLayoutId id="2147483677" r:id="rId4"/>
    <p:sldLayoutId id="2147483669" r:id="rId5"/>
    <p:sldLayoutId id="2147483655" r:id="rId6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9" pos="7401" userDrawn="1">
          <p15:clr>
            <a:srgbClr val="F26B43"/>
          </p15:clr>
        </p15:guide>
        <p15:guide id="13" pos="279" userDrawn="1">
          <p15:clr>
            <a:srgbClr val="F26B43"/>
          </p15:clr>
        </p15:guide>
        <p15:guide id="14" orient="horz" pos="278" userDrawn="1">
          <p15:clr>
            <a:srgbClr val="F26B43"/>
          </p15:clr>
        </p15:guide>
        <p15:guide id="15" orient="horz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EC720E-3048-2B4D-B927-E08F3BECF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0" y="416422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99E554-D74C-2D46-A4A0-20AFFC9B03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A7DF8FA-2683-4642-B02D-78840267E6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399" y="441325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26BA1FC-2AA7-46D3-BA9A-D73D533597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6399" y="432533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4" r:id="rId3"/>
    <p:sldLayoutId id="2147483675" r:id="rId4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DED63A8-5311-184A-B74C-C37B428BF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400" y="442801"/>
            <a:ext cx="1745167" cy="8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0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i.uni-muenchen.de/studium/studiengaenge/lehramt/index.html" TargetMode="External"/><Relationship Id="rId2" Type="http://schemas.openxmlformats.org/officeDocument/2006/relationships/hyperlink" Target="https://www.soziologie.uni-muenchen.de/studium-und-lehre/studiengaenge1/lehramt_politik_gesellschaft11/index.html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www.soziologie.uni-muenchen.de/studium-und-lehre/studiengaenge1/bachelor1/psto_neu_ba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sf.verwaltung.uni-muenchen.de/qisserver/rds?state=wtree&amp;search=1&amp;category=veranstaltung.browse&amp;navigationPosition=functions%2Clectureindex&amp;breadcrumb=lectureindex&amp;topitem=locallinks&amp;subitem=lectureinde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www.hilfe.lsf.uni-muenchen.de/lsf_hilfe/funktionen/index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ziologie.uni-muenchen.de/studium-und-lehre/anmeldungen/kurs_anmeldung1/index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gsi.uni-muenchen.de/studium/organisation/kursbelegung/index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lsf.verwaltung.uni-muenchen.de/qisserver/rds?state=verpublish&amp;status=init&amp;vmfile=no&amp;publishid=1092262&amp;moduleCall=webInfo&amp;publishConfFile=webInfo&amp;publishSubDir=veranstaltu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lsf.verwaltung.uni-muenchen.de/qisserver/rds?state=verpublish&amp;status=init&amp;vmfile=no&amp;publishid=1092060&amp;moduleCall=webInfo&amp;publishConfFile=webInfo&amp;publishSubDir=veranstaltun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lfe.lsf.uni-muenchen.de/lsf_hilfe/funktionen/pruefungsanmeldung/index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ms-cdn.lmu.de/media/lmu/downloads/pruefungsaemter/pruefungsamt-fuer-geistes-und-sozialwissenschaften/ruecktr_attest_2022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lmu.de/de/studium/wichtige-kontakte/pruefungsaemter/pruefungsamt-fuer-geistes-und-sozialwissenschaften/abschluesse/lehramt/15-sozialwissenschaftliche-fakultaet/politik-und-gesellschaft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hyperlink" Target="mailto:lidia.bodensteiner@gsi.uni-muenchen.de%20%20?subject=Leistungsanerkennung%20Teilfach%20Politikwissenschaft" TargetMode="External"/><Relationship Id="rId10" Type="http://schemas.openxmlformats.org/officeDocument/2006/relationships/image" Target="../media/image17.jpg"/><Relationship Id="rId4" Type="http://schemas.openxmlformats.org/officeDocument/2006/relationships/hyperlink" Target="mailto:judith.schambach@soziologie.uni-muenchen.de%20%20?subject=Anerkennung%20Studienleistungen%20Soziologie" TargetMode="External"/><Relationship Id="rId9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b.uni-muenchen.de/ausleihe-online/index.html" TargetMode="External"/><Relationship Id="rId3" Type="http://schemas.openxmlformats.org/officeDocument/2006/relationships/image" Target="../media/image18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ub.uni-muenchen.de/kurse/index.html" TargetMode="External"/><Relationship Id="rId5" Type="http://schemas.openxmlformats.org/officeDocument/2006/relationships/hyperlink" Target="https://www.ub.uni-muenchen.de/arbeiten/arbeitsplaetze/index.html" TargetMode="External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mu.de/de/die-lmu/struktur/zentrale-universitaetsverwaltung/informations-und-kommunikationstechnik-dezernat-vi/it-servicedesk/index.html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lmu.de/de/workspace-fuer-studierende/support-angebote/studieren-mit-beeintraechtigung/index.html" TargetMode="External"/><Relationship Id="rId5" Type="http://schemas.openxmlformats.org/officeDocument/2006/relationships/hyperlink" Target="https://www.lmu.de/de/workspace-fuer-studierende/support-angebote/studieren-mit-kind/index.html" TargetMode="Externa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mu.de/de/workspace-fuer-studierende/support-angebote/studieren-mit-beeintraechtigung/beratung-und-austausch/index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openxmlformats.org/officeDocument/2006/relationships/image" Target="../media/image25.svg"/><Relationship Id="rId5" Type="http://schemas.openxmlformats.org/officeDocument/2006/relationships/image" Target="../media/image7.jpeg"/><Relationship Id="rId10" Type="http://schemas.openxmlformats.org/officeDocument/2006/relationships/image" Target="../media/image24.png"/><Relationship Id="rId4" Type="http://schemas.openxmlformats.org/officeDocument/2006/relationships/hyperlink" Target="mailto:studiengangskoordination@soziologie.uni-muenchen.de%20%20?subject=Beratung%20Teilfach%20Soziologie" TargetMode="External"/><Relationship Id="rId9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6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11" Type="http://schemas.openxmlformats.org/officeDocument/2006/relationships/hyperlink" Target="mailto:markus.gloe@gsi.uni-muenchen.de%20%20?subject=Fachstudienberatung%20Politikwissenschaft" TargetMode="External"/><Relationship Id="rId5" Type="http://schemas.openxmlformats.org/officeDocument/2006/relationships/image" Target="../media/image14.svg"/><Relationship Id="rId10" Type="http://schemas.openxmlformats.org/officeDocument/2006/relationships/image" Target="../media/image27.jpg"/><Relationship Id="rId4" Type="http://schemas.openxmlformats.org/officeDocument/2006/relationships/image" Target="../media/image13.png"/><Relationship Id="rId9" Type="http://schemas.openxmlformats.org/officeDocument/2006/relationships/hyperlink" Target="mailto:lidia.bodensteiner@gsi.uni-muenchen.de%20%20?subject=Beratung%20Teilfach%20Politikwissenschaft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mailto:roberta.vurnek@lmu.de" TargetMode="External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11" Type="http://schemas.openxmlformats.org/officeDocument/2006/relationships/image" Target="../media/image16.svg"/><Relationship Id="rId5" Type="http://schemas.openxmlformats.org/officeDocument/2006/relationships/image" Target="../media/image28.jpg"/><Relationship Id="rId10" Type="http://schemas.openxmlformats.org/officeDocument/2006/relationships/image" Target="../media/image15.png"/><Relationship Id="rId4" Type="http://schemas.openxmlformats.org/officeDocument/2006/relationships/hyperlink" Target="https://www.lmu.de/de/studium/wichtige-kontakte/pruefungsaemter/pruefungsamt-fuer-geistes-und-sozialwissenschaften/personen/vurnek-roberta/" TargetMode="External"/><Relationship Id="rId9" Type="http://schemas.openxmlformats.org/officeDocument/2006/relationships/image" Target="../media/image14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ku.lrz.de/mailservice-fuer-studierende-der-lmu-muenchen-campuslmu-4427203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ists.lrz.de/mailman/listinfo/lehramtpolitikundgesellschaf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2203FB-8056-CEC5-227D-EAEBD1A43B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400" y="4997308"/>
            <a:ext cx="4509913" cy="1463042"/>
          </a:xfrm>
        </p:spPr>
        <p:txBody>
          <a:bodyPr lIns="0" tIns="0" rIns="0" bIns="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de-DE" sz="1900" noProof="0" dirty="0"/>
              <a:t>Einführungsveranstaltung – 01.10.2025</a:t>
            </a:r>
            <a:br>
              <a:rPr lang="de-DE" sz="1900" noProof="0" dirty="0"/>
            </a:br>
            <a:br>
              <a:rPr lang="de-DE" sz="1900" noProof="0" dirty="0"/>
            </a:br>
            <a:endParaRPr lang="de-DE" sz="1900" noProof="0" dirty="0"/>
          </a:p>
          <a:p>
            <a:pPr>
              <a:spcAft>
                <a:spcPts val="600"/>
              </a:spcAft>
            </a:pPr>
            <a:r>
              <a:rPr lang="de-DE" b="0" noProof="0" dirty="0"/>
              <a:t>Dipl.-Soz. Judith Schambach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8743E-8578-3002-603F-53F2BA4CC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2734542"/>
            <a:ext cx="4513400" cy="146304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de-DE" sz="2200" dirty="0"/>
              <a:t>Lehramt</a:t>
            </a:r>
            <a:br>
              <a:rPr lang="de-DE" dirty="0"/>
            </a:br>
            <a:r>
              <a:rPr lang="de-DE" sz="2200" dirty="0" err="1"/>
              <a:t>Didaktikfach</a:t>
            </a:r>
            <a:r>
              <a:rPr lang="de-DE" sz="2200" dirty="0"/>
              <a:t> (alle Schularten)</a:t>
            </a:r>
            <a:br>
              <a:rPr lang="de-DE" b="1" kern="1200" noProof="0" dirty="0">
                <a:latin typeface="+mj-lt"/>
                <a:ea typeface="+mj-ea"/>
                <a:cs typeface="+mj-cs"/>
              </a:rPr>
            </a:br>
            <a:br>
              <a:rPr lang="de-DE" b="1" kern="1200" noProof="0" dirty="0">
                <a:latin typeface="+mj-lt"/>
                <a:ea typeface="+mj-ea"/>
                <a:cs typeface="+mj-cs"/>
              </a:rPr>
            </a:br>
            <a:r>
              <a:rPr lang="de-DE" sz="4000" b="1" kern="1200" noProof="0" dirty="0">
                <a:latin typeface="+mj-lt"/>
                <a:ea typeface="+mj-ea"/>
                <a:cs typeface="+mj-cs"/>
              </a:rPr>
              <a:t>POLITIK UND GESELLSCHAFT</a:t>
            </a:r>
            <a:endParaRPr lang="de-DE" b="1" kern="1200" noProof="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Grafik 6" descr="DSC_0007_klein_neu.jpg">
            <a:extLst>
              <a:ext uri="{FF2B5EF4-FFF2-40B4-BE49-F238E27FC236}">
                <a16:creationId xmlns:a16="http://schemas.microsoft.com/office/drawing/2014/main" id="{BE174756-21CE-CFF4-4C9F-8BD71AFD0B2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8840" r="-1" b="27031"/>
          <a:stretch/>
        </p:blipFill>
        <p:spPr>
          <a:xfrm>
            <a:off x="5362575" y="1484313"/>
            <a:ext cx="6829425" cy="5373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70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</a:t>
            </a:fld>
            <a:endParaRPr lang="de-DE" noProof="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AF5D3F3-90DF-4F69-89D5-7E1FF392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Agenda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EB19DE8-68CD-4831-A0FD-745C34A762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6226" y="2421403"/>
            <a:ext cx="4619772" cy="2734743"/>
          </a:xfrm>
        </p:spPr>
        <p:txBody>
          <a:bodyPr/>
          <a:lstStyle/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Aufbau des Studiengangs</a:t>
            </a:r>
            <a:br>
              <a:rPr lang="de-DE" sz="2400" noProof="0" dirty="0"/>
            </a:br>
            <a:br>
              <a:rPr lang="de-DE" sz="2400" noProof="0" dirty="0"/>
            </a:br>
            <a:endParaRPr lang="de-DE" sz="2400" noProof="0" dirty="0"/>
          </a:p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Das erste Semester</a:t>
            </a:r>
            <a:br>
              <a:rPr lang="de-DE" sz="2400" noProof="0" dirty="0"/>
            </a:br>
            <a:br>
              <a:rPr lang="de-DE" sz="2400" noProof="0" dirty="0"/>
            </a:br>
            <a:endParaRPr lang="de-DE" sz="2400" noProof="0" dirty="0"/>
          </a:p>
          <a:p>
            <a:pPr marL="0" indent="0">
              <a:buNone/>
            </a:pPr>
            <a:r>
              <a:rPr lang="de-DE" sz="2400" noProof="0" dirty="0"/>
              <a:t>	</a:t>
            </a:r>
            <a:r>
              <a:rPr lang="de-DE" sz="2400" dirty="0"/>
              <a:t> Prüfungen</a:t>
            </a:r>
            <a:endParaRPr lang="de-DE" sz="2400" noProof="0" dirty="0"/>
          </a:p>
        </p:txBody>
      </p:sp>
      <p:sp>
        <p:nvSpPr>
          <p:cNvPr id="21" name="Inhaltsplatzhalter 5">
            <a:extLst>
              <a:ext uri="{FF2B5EF4-FFF2-40B4-BE49-F238E27FC236}">
                <a16:creationId xmlns:a16="http://schemas.microsoft.com/office/drawing/2014/main" id="{72746236-60A7-1BC6-0A7A-7B38A340A18D}"/>
              </a:ext>
            </a:extLst>
          </p:cNvPr>
          <p:cNvSpPr txBox="1">
            <a:spLocks/>
          </p:cNvSpPr>
          <p:nvPr/>
        </p:nvSpPr>
        <p:spPr>
          <a:xfrm>
            <a:off x="7129315" y="2421402"/>
            <a:ext cx="4619772" cy="2734743"/>
          </a:xfrm>
          <a:prstGeom prst="rect">
            <a:avLst/>
          </a:prstGeom>
        </p:spPr>
        <p:txBody>
          <a:bodyPr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/>
              <a:t>	Zusatzangebote</a:t>
            </a:r>
            <a:br>
              <a:rPr lang="de-DE" sz="2400" dirty="0"/>
            </a:b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/>
              <a:t>	Ansprechpersonen</a:t>
            </a:r>
            <a:br>
              <a:rPr lang="de-DE" sz="2400" dirty="0"/>
            </a:b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/>
              <a:t>	Kommunikation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197C45-4701-ED2E-BEE1-AAB70E1EB461}"/>
              </a:ext>
            </a:extLst>
          </p:cNvPr>
          <p:cNvSpPr txBox="1"/>
          <p:nvPr/>
        </p:nvSpPr>
        <p:spPr>
          <a:xfrm>
            <a:off x="818558" y="2244344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DE699C-FB20-E0D3-A58F-01608A2558DD}"/>
              </a:ext>
            </a:extLst>
          </p:cNvPr>
          <p:cNvSpPr txBox="1"/>
          <p:nvPr/>
        </p:nvSpPr>
        <p:spPr>
          <a:xfrm>
            <a:off x="818558" y="3346302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A94956-90FC-F459-B436-A02D85B338CE}"/>
              </a:ext>
            </a:extLst>
          </p:cNvPr>
          <p:cNvSpPr txBox="1"/>
          <p:nvPr/>
        </p:nvSpPr>
        <p:spPr>
          <a:xfrm>
            <a:off x="818558" y="4448260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B1E646-5A56-3ADA-AA62-8920D7C12C46}"/>
              </a:ext>
            </a:extLst>
          </p:cNvPr>
          <p:cNvSpPr txBox="1"/>
          <p:nvPr/>
        </p:nvSpPr>
        <p:spPr>
          <a:xfrm>
            <a:off x="7123947" y="2248154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F28677-42EF-C653-DA29-CCFB51FB1CB8}"/>
              </a:ext>
            </a:extLst>
          </p:cNvPr>
          <p:cNvSpPr txBox="1"/>
          <p:nvPr/>
        </p:nvSpPr>
        <p:spPr>
          <a:xfrm>
            <a:off x="7123947" y="3348207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A9E7AC-6EB4-AF55-D366-3E2CDF67AEA8}"/>
              </a:ext>
            </a:extLst>
          </p:cNvPr>
          <p:cNvSpPr txBox="1"/>
          <p:nvPr/>
        </p:nvSpPr>
        <p:spPr>
          <a:xfrm>
            <a:off x="7123947" y="4448260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6C9D82-7E37-5186-9472-5CC09AD25E2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C7B1CC7B-E3C0-57D1-5FFF-8C02AE6ADF50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12BF716F-F178-5B0A-A7A1-294CD7B41A5A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47837C27-33CB-D815-12C2-6E48641FE3E3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9" name="Pentagon 8">
              <a:extLst>
                <a:ext uri="{FF2B5EF4-FFF2-40B4-BE49-F238E27FC236}">
                  <a16:creationId xmlns:a16="http://schemas.microsoft.com/office/drawing/2014/main" id="{8A09D6DB-D0C6-18EB-0CDD-85550FF3EBEB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E2ECAB3D-AEC7-57E4-00B8-D856CFF0DBF0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F39CDC8B-26E3-0C73-B965-7E955A16B837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686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136B5C55-C98F-623C-7EE0-DCCDDE901A38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7927273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01 	Aufbau des Studiengangs</a:t>
            </a:r>
          </a:p>
        </p:txBody>
      </p:sp>
    </p:spTree>
    <p:extLst>
      <p:ext uri="{BB962C8B-B14F-4D97-AF65-F5344CB8AC3E}">
        <p14:creationId xmlns:p14="http://schemas.microsoft.com/office/powerpoint/2010/main" val="359888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B730A-91F5-4BA2-0583-E3FBB8D9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6FE896A-4EE1-DB02-F982-E490FC258C8C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017652FE-110C-7066-1D76-1D595BFD8FDE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37CE9DB0-3500-AC41-8EE6-5EFA19724CAE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12D779E2-B82D-2D25-FC3A-A488547811A3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823D0887-57EC-7BC4-FE7C-5AC18FB14F43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040FA20F-640E-AD93-D54F-8490E20C297C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82E19CEF-55ED-486A-132E-E671E2C40F85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AADA23-7CEE-E193-5537-54DFFC598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4</a:t>
            </a:fld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92B739-F576-5B8D-592D-6E5D4985D8DA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EDB394DA-6EC3-59AD-6BFF-C3EDCCE49C7A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A1F24738-3D7B-DDFF-BFA7-91BDDA9F9D8A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FF1D3435-AB44-3397-A220-486FA93132E9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8BC41667-8EB2-136E-A0E5-0F3083D76208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BA6FDFDD-F7CE-7927-4D10-FEB83A8298C9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30" name="Titel 8">
            <a:extLst>
              <a:ext uri="{FF2B5EF4-FFF2-40B4-BE49-F238E27FC236}">
                <a16:creationId xmlns:a16="http://schemas.microsoft.com/office/drawing/2014/main" id="{C106403D-A88A-DC08-202F-8A200F15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/>
              <a:t>Teilfächer</a:t>
            </a:r>
            <a:endParaRPr lang="de-DE" sz="2800" noProof="0" dirty="0"/>
          </a:p>
        </p:txBody>
      </p:sp>
      <p:sp>
        <p:nvSpPr>
          <p:cNvPr id="31" name="Textplatzhalter 9">
            <a:extLst>
              <a:ext uri="{FF2B5EF4-FFF2-40B4-BE49-F238E27FC236}">
                <a16:creationId xmlns:a16="http://schemas.microsoft.com/office/drawing/2014/main" id="{C809F4AC-705A-D95D-23F5-63410DB6F6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0992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setzt sich das Studium zusammen?</a:t>
            </a:r>
          </a:p>
        </p:txBody>
      </p:sp>
      <p:sp>
        <p:nvSpPr>
          <p:cNvPr id="32" name="Textplatzhalter 9">
            <a:extLst>
              <a:ext uri="{FF2B5EF4-FFF2-40B4-BE49-F238E27FC236}">
                <a16:creationId xmlns:a16="http://schemas.microsoft.com/office/drawing/2014/main" id="{23390BCD-420E-8B59-BF50-78E7B773BB45}"/>
              </a:ext>
            </a:extLst>
          </p:cNvPr>
          <p:cNvSpPr txBox="1">
            <a:spLocks/>
          </p:cNvSpPr>
          <p:nvPr/>
        </p:nvSpPr>
        <p:spPr>
          <a:xfrm>
            <a:off x="3712068" y="4336063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2"/>
                </a:solidFill>
              </a:rPr>
              <a:t>Lehreinheit 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b="1" dirty="0">
                <a:solidFill>
                  <a:schemeClr val="bg2"/>
                </a:solidFill>
              </a:rPr>
              <a:t>Didaktik der Politik und Gesellschaft 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</a:rPr>
              <a:t>am GSI</a:t>
            </a:r>
            <a:endParaRPr lang="de-DE" sz="2000" b="1" dirty="0">
              <a:solidFill>
                <a:schemeClr val="bg2"/>
              </a:solidFill>
            </a:endParaRPr>
          </a:p>
        </p:txBody>
      </p:sp>
      <p:sp>
        <p:nvSpPr>
          <p:cNvPr id="33" name="Textplatzhalter 9">
            <a:extLst>
              <a:ext uri="{FF2B5EF4-FFF2-40B4-BE49-F238E27FC236}">
                <a16:creationId xmlns:a16="http://schemas.microsoft.com/office/drawing/2014/main" id="{3253C8C3-774D-21A1-65DB-2369D36BB93C}"/>
              </a:ext>
            </a:extLst>
          </p:cNvPr>
          <p:cNvSpPr txBox="1">
            <a:spLocks/>
          </p:cNvSpPr>
          <p:nvPr/>
        </p:nvSpPr>
        <p:spPr>
          <a:xfrm>
            <a:off x="805374" y="2586838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(IfS)</a:t>
            </a:r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Textplatzhalter 9">
            <a:extLst>
              <a:ext uri="{FF2B5EF4-FFF2-40B4-BE49-F238E27FC236}">
                <a16:creationId xmlns:a16="http://schemas.microsoft.com/office/drawing/2014/main" id="{987752C8-1E40-1508-8EF9-76CB6E46E10E}"/>
              </a:ext>
            </a:extLst>
          </p:cNvPr>
          <p:cNvSpPr txBox="1">
            <a:spLocks/>
          </p:cNvSpPr>
          <p:nvPr/>
        </p:nvSpPr>
        <p:spPr>
          <a:xfrm>
            <a:off x="6616710" y="2586838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(GSI)</a:t>
            </a:r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965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5A43B-BE58-6335-F1F6-329223D37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6F3AE55-2D91-E11E-5B44-9F1D13A62F12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FB7D086D-9A17-56D8-90E9-460678F26475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B5CD1DB5-BDFE-B3E2-986D-FA2DA519ED7E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6CC0E247-3DCA-666B-946D-5369ECA7F3CD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2AB7F0F-A813-2B04-4098-08830B975712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35575A2D-D937-DB5D-67F8-8868BF12BDE6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EDC96211-8FBC-8E12-20F2-D7BD06330855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7AC5D45-4E20-2E73-E18A-EB4DC36F6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5</a:t>
            </a:fld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ADDBCC-AFDC-BBCD-FB7B-7FFE48A9229A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E4A93AEC-97EC-2B94-2357-38C544896BC7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2BE63B14-0BFB-969B-2C17-B40741A5FB3F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753E2C8C-D278-E5E2-9950-15A8C4DD3141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0BCEE19D-0B12-39EB-79FA-AD90F776E121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1F879562-B0BC-173C-CE2C-4CBCD6404943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41" name="Titel 8">
            <a:extLst>
              <a:ext uri="{FF2B5EF4-FFF2-40B4-BE49-F238E27FC236}">
                <a16:creationId xmlns:a16="http://schemas.microsoft.com/office/drawing/2014/main" id="{E921C21E-5C42-DE12-CD95-459CF46E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Studienplan - Grundschule</a:t>
            </a:r>
          </a:p>
        </p:txBody>
      </p:sp>
      <p:pic>
        <p:nvPicPr>
          <p:cNvPr id="42" name="Picture 4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71214B2-207D-983C-B746-F16BE4D42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3" y="2461113"/>
            <a:ext cx="11640977" cy="193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4EC83-D622-5E91-F989-5E7CE91A6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31F2550-E37C-B0CD-C79B-0F1C8B2B8B15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38D08EE2-47F4-4D82-D226-A3CF6B4C7A0A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7C537C98-95BF-419C-2FD7-55261C3E3D13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89D0F8AD-DBC9-6A02-ACF5-8AD05D1F7753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729FDEE0-8031-23B7-1572-9862C5921212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72D3188E-010F-83C6-F020-7B9D7FD2F25A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D1FCAF0E-8449-E091-F3AF-F3457BE03637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ED4101B-252C-BAC2-9BFA-6F46ABFE7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6</a:t>
            </a:fld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1841F9-4EC2-48D5-EA11-13D62BA5BFA6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FBD27928-B074-6F8E-1A1A-C5A8546B5D2E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71752CE4-4802-E5F6-41BE-DD79D5C3BB98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B8FF230-8B69-4A15-EF9A-EE752A3BA933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A2DCC019-3610-B687-1A5E-7ED2C02C6FF2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86FF6C73-A617-93CA-2BA1-064F21C682E3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41" name="Titel 8">
            <a:extLst>
              <a:ext uri="{FF2B5EF4-FFF2-40B4-BE49-F238E27FC236}">
                <a16:creationId xmlns:a16="http://schemas.microsoft.com/office/drawing/2014/main" id="{DA76F989-B938-E12C-BE4C-39A17515B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Studienplan - Grundschule</a:t>
            </a:r>
          </a:p>
        </p:txBody>
      </p:sp>
      <p:pic>
        <p:nvPicPr>
          <p:cNvPr id="42" name="Picture 4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B8BB5B2-10DB-9788-400D-550DEE277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3" y="2461113"/>
            <a:ext cx="11640977" cy="1935773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47E9D2C7-F2D1-68B1-6825-DA2025A7C517}"/>
              </a:ext>
            </a:extLst>
          </p:cNvPr>
          <p:cNvSpPr txBox="1">
            <a:spLocks/>
          </p:cNvSpPr>
          <p:nvPr/>
        </p:nvSpPr>
        <p:spPr>
          <a:xfrm>
            <a:off x="2180491" y="444249"/>
            <a:ext cx="9577019" cy="1042988"/>
          </a:xfrm>
          <a:prstGeom prst="rect">
            <a:avLst/>
          </a:prstGeom>
        </p:spPr>
        <p:txBody>
          <a:bodyPr anchor="ctr"/>
          <a:lstStyle>
            <a:lvl1pPr marL="0" indent="0" algn="l" defTabSz="815557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/>
              <a:t>Studienplan - Grundschule</a:t>
            </a:r>
            <a:endParaRPr lang="de-DE" sz="2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4D2657-B1ED-AE4D-D2F3-87882FFBF9E7}"/>
              </a:ext>
            </a:extLst>
          </p:cNvPr>
          <p:cNvSpPr/>
          <p:nvPr/>
        </p:nvSpPr>
        <p:spPr>
          <a:xfrm rot="16200000">
            <a:off x="6063838" y="-2791936"/>
            <a:ext cx="197542" cy="11574235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C60241-3B38-1674-0C4F-9DBFF7D34BF3}"/>
              </a:ext>
            </a:extLst>
          </p:cNvPr>
          <p:cNvSpPr>
            <a:spLocks/>
          </p:cNvSpPr>
          <p:nvPr/>
        </p:nvSpPr>
        <p:spPr>
          <a:xfrm>
            <a:off x="8982774" y="4686367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MP </a:t>
            </a:r>
            <a: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und</a:t>
            </a:r>
            <a:r>
              <a:rPr lang="de-DE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MTP:</a:t>
            </a:r>
            <a:b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Prüfung muss absolviert werden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DED18B-8E5A-5E76-EE6B-666783FC06AB}"/>
              </a:ext>
            </a:extLst>
          </p:cNvPr>
          <p:cNvSpPr/>
          <p:nvPr/>
        </p:nvSpPr>
        <p:spPr>
          <a:xfrm rot="16200000">
            <a:off x="6063838" y="-2007303"/>
            <a:ext cx="197546" cy="11574236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D8FE1A-AB54-A025-3C6A-C8A56AA305F3}"/>
              </a:ext>
            </a:extLst>
          </p:cNvPr>
          <p:cNvSpPr/>
          <p:nvPr/>
        </p:nvSpPr>
        <p:spPr>
          <a:xfrm rot="16200000">
            <a:off x="6063839" y="-2595574"/>
            <a:ext cx="197543" cy="11574237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C7ECA7-81AD-9993-5E5A-6043EAC40E38}"/>
              </a:ext>
            </a:extLst>
          </p:cNvPr>
          <p:cNvSpPr/>
          <p:nvPr/>
        </p:nvSpPr>
        <p:spPr>
          <a:xfrm rot="16200000">
            <a:off x="5919141" y="-1667760"/>
            <a:ext cx="486938" cy="11574235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1E734-03F8-1D87-CD61-EE2F486D7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57A616D-0603-FFBD-28ED-9A931F1F2299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58624F53-7990-D7B1-B1BD-07BFE91A1566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0860D527-5361-9545-38BD-81DD8BBA6450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34738EEC-D035-557D-D954-4BC409BA4382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ED0CB1A2-48CB-E97D-EDD0-2F589AF85E8B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529CA93E-4E5E-82FB-412A-636D68981C27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961C7A58-C297-9F3F-C866-AFF0A362A96A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6B03D97-3524-71FC-A24D-D7D9252B1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7</a:t>
            </a:fld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1F585B-0ED1-3EA2-2C52-4F7CC09C3AB2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0B028943-6964-070B-0A70-2496F299A756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75029E3B-3A5C-5722-ACE8-5C5EB9A787D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A09D2B7-2685-98AD-6E61-4483D2E45EDC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6D9389E0-5670-567D-3BEA-C64EBACB239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72BA81B0-5B28-5848-04E7-2DBD8A5CFEA2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70BBF5A-72F0-ABC2-A19E-A86C3FBDC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1" y="2355850"/>
            <a:ext cx="11640979" cy="2197840"/>
          </a:xfrm>
          <a:prstGeom prst="rect">
            <a:avLst/>
          </a:prstGeom>
        </p:spPr>
      </p:pic>
      <p:sp>
        <p:nvSpPr>
          <p:cNvPr id="13" name="Titel 8">
            <a:extLst>
              <a:ext uri="{FF2B5EF4-FFF2-40B4-BE49-F238E27FC236}">
                <a16:creationId xmlns:a16="http://schemas.microsoft.com/office/drawing/2014/main" id="{63F27123-E828-AA41-D6F2-56B6CB87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Studienplan </a:t>
            </a:r>
            <a:r>
              <a:rPr lang="de-DE" sz="2800" dirty="0"/>
              <a:t>-</a:t>
            </a:r>
            <a:r>
              <a:rPr lang="de-DE" sz="2800" noProof="0" dirty="0"/>
              <a:t> Mittelschule / Sonderpädagogik</a:t>
            </a:r>
          </a:p>
        </p:txBody>
      </p:sp>
    </p:spTree>
    <p:extLst>
      <p:ext uri="{BB962C8B-B14F-4D97-AF65-F5344CB8AC3E}">
        <p14:creationId xmlns:p14="http://schemas.microsoft.com/office/powerpoint/2010/main" val="318995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71717-C813-5F34-323A-0FF7050C4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8FA04FF-1BA8-C7ED-D6A4-6D9B4217435B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E6981117-CE71-AC6B-73C8-CCEADB502CCA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2BF23DC6-0007-0E1E-B88E-B9018CB9A4E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328C0FE4-6140-2825-1E1A-DF44C2070C63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E7373C2F-42DC-C46D-C830-2B02A653C2A4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10DACECB-4631-A9EF-B5C6-75571B696F90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D0F042E8-7D15-4D03-8139-83020B69ADEE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2B7ECE5-0C68-EBCD-8D20-19DC7708C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8</a:t>
            </a:fld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860998-8377-5360-399C-000C590C3008}"/>
              </a:ext>
            </a:extLst>
          </p:cNvPr>
          <p:cNvSpPr/>
          <p:nvPr/>
        </p:nvSpPr>
        <p:spPr>
          <a:xfrm rot="10800000">
            <a:off x="9897035" y="6402266"/>
            <a:ext cx="1860474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0A0D317D-B9C6-8C8B-84EA-C124BDCC0E2E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3ADC44FA-775A-3191-DA84-3B483A2B97E3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5053BC79-9DB3-FB1D-0C27-71A5EFBDD963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EB9B80C6-DBF7-D25C-C86E-8D7EE29C3072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3D79E2C9-4FC5-E3DB-8DBA-94B7B0B27339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D10A545-A19B-E8A7-5C77-DCEFCC82D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1" y="2355850"/>
            <a:ext cx="11640979" cy="2197840"/>
          </a:xfrm>
          <a:prstGeom prst="rect">
            <a:avLst/>
          </a:prstGeom>
        </p:spPr>
      </p:pic>
      <p:sp>
        <p:nvSpPr>
          <p:cNvPr id="13" name="Titel 8">
            <a:extLst>
              <a:ext uri="{FF2B5EF4-FFF2-40B4-BE49-F238E27FC236}">
                <a16:creationId xmlns:a16="http://schemas.microsoft.com/office/drawing/2014/main" id="{F799DE34-6CFE-DF76-7288-29A193C1C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Studienplan </a:t>
            </a:r>
            <a:r>
              <a:rPr lang="de-DE" sz="2800" dirty="0"/>
              <a:t>-</a:t>
            </a:r>
            <a:r>
              <a:rPr lang="de-DE" sz="2800" noProof="0" dirty="0"/>
              <a:t> Mittelschule / Sonderpädagogik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9854AB-5B1A-6980-F610-B61A735519D0}"/>
              </a:ext>
            </a:extLst>
          </p:cNvPr>
          <p:cNvSpPr/>
          <p:nvPr/>
        </p:nvSpPr>
        <p:spPr>
          <a:xfrm rot="16200000">
            <a:off x="5974501" y="-2807495"/>
            <a:ext cx="396078" cy="11572826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3DF8F-810D-C813-D8A0-01E70723D0E7}"/>
              </a:ext>
            </a:extLst>
          </p:cNvPr>
          <p:cNvSpPr>
            <a:spLocks/>
          </p:cNvSpPr>
          <p:nvPr/>
        </p:nvSpPr>
        <p:spPr>
          <a:xfrm>
            <a:off x="8982774" y="4686367"/>
            <a:ext cx="2160000" cy="886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MP </a:t>
            </a:r>
            <a: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und </a:t>
            </a:r>
            <a:r>
              <a:rPr lang="de-DE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MTP:</a:t>
            </a:r>
            <a:b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Prüfung muss absolviert werden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DC8362-52F5-F249-77CC-F2971FD32F06}"/>
              </a:ext>
            </a:extLst>
          </p:cNvPr>
          <p:cNvSpPr/>
          <p:nvPr/>
        </p:nvSpPr>
        <p:spPr>
          <a:xfrm rot="16200000">
            <a:off x="5970573" y="-1831394"/>
            <a:ext cx="393298" cy="11562189"/>
          </a:xfrm>
          <a:prstGeom prst="rect">
            <a:avLst/>
          </a:prstGeom>
          <a:solidFill>
            <a:srgbClr val="C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CB4C14-1E2C-1702-F758-FB1107C4BB0D}"/>
              </a:ext>
            </a:extLst>
          </p:cNvPr>
          <p:cNvSpPr/>
          <p:nvPr/>
        </p:nvSpPr>
        <p:spPr>
          <a:xfrm rot="16200000">
            <a:off x="5982209" y="-1450671"/>
            <a:ext cx="379222" cy="11562190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DEA613-FE0A-C288-E5AC-9FE4EE9CD07D}"/>
              </a:ext>
            </a:extLst>
          </p:cNvPr>
          <p:cNvSpPr/>
          <p:nvPr/>
        </p:nvSpPr>
        <p:spPr>
          <a:xfrm rot="16200000">
            <a:off x="5869701" y="-2325566"/>
            <a:ext cx="584410" cy="11572823"/>
          </a:xfrm>
          <a:prstGeom prst="rect">
            <a:avLst/>
          </a:prstGeom>
          <a:solidFill>
            <a:srgbClr val="011893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4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DAD70-4F87-04A6-FD56-D31967771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3C86E77B-D03F-4C8F-6055-31D5A5E0A2F9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9000707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02 	Das erste Semester</a:t>
            </a:r>
          </a:p>
        </p:txBody>
      </p:sp>
    </p:spTree>
    <p:extLst>
      <p:ext uri="{BB962C8B-B14F-4D97-AF65-F5344CB8AC3E}">
        <p14:creationId xmlns:p14="http://schemas.microsoft.com/office/powerpoint/2010/main" val="3593755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BB08B-3702-0967-F04A-9D3F4657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291645-602F-7ED7-42DF-550400A0D9F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13755B9-F6D8-64B6-C9CF-51BAB21FBA6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2EE6335A-3B25-77ED-171D-C65CE3ECD32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6A26526-53A7-51C1-1110-F919ED5D88A7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A43FF1-82E6-7D7E-2647-E6F8DB59B5BB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309E5326-E263-26EB-4A01-C988106CCBE4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3FDE9E83-7AF7-2F5D-4627-AAF9C270098F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9A6C3776-06E8-1BD1-1022-069B2D455165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26D937E3-A806-E9AB-D237-03DA2786A974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8B6E2AFC-67C5-A68E-4A0F-CF932D6F2529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BFA82FB2-523D-F463-EF4B-EDABDAB669DA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75DDABE-B08B-0152-0390-3A634D86D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10</a:t>
            </a:fld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62212E0A-7E2B-B4F3-0199-91B8B133E813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5F1487C0-A91E-AEC9-38CB-D0E987EB5B40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5" name="Titel 8">
            <a:extLst>
              <a:ext uri="{FF2B5EF4-FFF2-40B4-BE49-F238E27FC236}">
                <a16:creationId xmlns:a16="http://schemas.microsoft.com/office/drawing/2014/main" id="{977216E1-9FAD-0881-8C77-E9766FB5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Homepage</a:t>
            </a:r>
          </a:p>
        </p:txBody>
      </p:sp>
      <p:sp>
        <p:nvSpPr>
          <p:cNvPr id="57" name="Textplatzhalter 10">
            <a:extLst>
              <a:ext uri="{FF2B5EF4-FFF2-40B4-BE49-F238E27FC236}">
                <a16:creationId xmlns:a16="http://schemas.microsoft.com/office/drawing/2014/main" id="{FB49170D-4BF9-ED2B-DD4E-9CE0855D5354}"/>
              </a:ext>
            </a:extLst>
          </p:cNvPr>
          <p:cNvSpPr txBox="1">
            <a:spLocks/>
          </p:cNvSpPr>
          <p:nvPr/>
        </p:nvSpPr>
        <p:spPr>
          <a:xfrm>
            <a:off x="806254" y="2455814"/>
            <a:ext cx="5140799" cy="3720541"/>
          </a:xfrm>
          <a:prstGeom prst="rect">
            <a:avLst/>
          </a:prstGeom>
        </p:spPr>
        <p:txBody>
          <a:bodyPr/>
          <a:lstStyle>
            <a:lvl1pPr marL="324000" indent="-324000" algn="l" defTabSz="8155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2"/>
                </a:solidFill>
              </a:rPr>
              <a:t>Aktuelle Informationen und Meldungen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Genaueres zu den Lehrbereichen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„Studium und Lehre“</a:t>
            </a:r>
          </a:p>
          <a:p>
            <a:pPr lvl="1"/>
            <a:r>
              <a:rPr lang="de-DE" dirty="0">
                <a:solidFill>
                  <a:schemeClr val="bg2"/>
                </a:solidFill>
              </a:rPr>
              <a:t>Studienplan</a:t>
            </a:r>
          </a:p>
          <a:p>
            <a:pPr lvl="1"/>
            <a:r>
              <a:rPr lang="de-DE" dirty="0">
                <a:solidFill>
                  <a:schemeClr val="bg2"/>
                </a:solidFill>
              </a:rPr>
              <a:t>Termine und Fristen</a:t>
            </a:r>
          </a:p>
          <a:p>
            <a:pPr lvl="1"/>
            <a:endParaRPr lang="de-DE" dirty="0">
              <a:solidFill>
                <a:schemeClr val="bg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endParaRPr lang="de-DE" dirty="0">
              <a:solidFill>
                <a:schemeClr val="bg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07778" lvl="1" indent="0">
              <a:buNone/>
            </a:pPr>
            <a:r>
              <a:rPr lang="de-DE" dirty="0">
                <a:solidFill>
                  <a:schemeClr val="bg2"/>
                </a:solidFill>
              </a:rPr>
              <a:t>     </a:t>
            </a:r>
            <a:r>
              <a:rPr lang="de-DE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Homepage IfS</a:t>
            </a:r>
            <a:br>
              <a:rPr lang="de-DE" dirty="0">
                <a:solidFill>
                  <a:schemeClr val="bg2"/>
                </a:solidFill>
              </a:rPr>
            </a:br>
            <a:br>
              <a:rPr lang="de-DE" dirty="0">
                <a:solidFill>
                  <a:schemeClr val="bg2"/>
                </a:solidFill>
              </a:rPr>
            </a:br>
            <a:r>
              <a:rPr lang="de-DE" dirty="0">
                <a:solidFill>
                  <a:schemeClr val="bg2"/>
                </a:solidFill>
              </a:rPr>
              <a:t>     </a:t>
            </a:r>
            <a:r>
              <a:rPr lang="de-D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Homepage GSI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8" name="Textplatzhalter 9">
            <a:extLst>
              <a:ext uri="{FF2B5EF4-FFF2-40B4-BE49-F238E27FC236}">
                <a16:creationId xmlns:a16="http://schemas.microsoft.com/office/drawing/2014/main" id="{2A1013E9-6733-A584-467A-7B862FCA5D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Wozu brauche ich die Homepage?</a:t>
            </a:r>
            <a:endParaRPr lang="de-DE" sz="2400" noProof="0" dirty="0">
              <a:solidFill>
                <a:srgbClr val="F28700"/>
              </a:solidFill>
            </a:endParaRPr>
          </a:p>
        </p:txBody>
      </p:sp>
      <p:sp>
        <p:nvSpPr>
          <p:cNvPr id="59" name="Textplatzhalter 9">
            <a:extLst>
              <a:ext uri="{FF2B5EF4-FFF2-40B4-BE49-F238E27FC236}">
                <a16:creationId xmlns:a16="http://schemas.microsoft.com/office/drawing/2014/main" id="{A77CE2A5-7470-D2E2-0E59-B228DE528CCB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de-DE" sz="2000" dirty="0"/>
            </a:br>
            <a:r>
              <a:rPr lang="de-DE" sz="2000" dirty="0">
                <a:solidFill>
                  <a:schemeClr val="bg2"/>
                </a:solidFill>
              </a:rPr>
              <a:t>Für Ihre Unterlagen:</a:t>
            </a:r>
            <a:br>
              <a:rPr lang="de-DE" sz="2000" b="1" dirty="0">
                <a:solidFill>
                  <a:schemeClr val="bg2"/>
                </a:solidFill>
              </a:rPr>
            </a:br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Prüfungs- und Studienordnung (PStO)</a:t>
            </a:r>
            <a:endParaRPr lang="de-DE" sz="2000" dirty="0">
              <a:solidFill>
                <a:schemeClr val="tx1"/>
              </a:solidFill>
            </a:endParaRPr>
          </a:p>
          <a:p>
            <a:pPr algn="ctr"/>
            <a:endParaRPr lang="de-DE" sz="2000" dirty="0"/>
          </a:p>
        </p:txBody>
      </p:sp>
      <p:sp>
        <p:nvSpPr>
          <p:cNvPr id="60" name="Textplatzhalter 9">
            <a:extLst>
              <a:ext uri="{FF2B5EF4-FFF2-40B4-BE49-F238E27FC236}">
                <a16:creationId xmlns:a16="http://schemas.microsoft.com/office/drawing/2014/main" id="{D3F8A692-E159-1CFC-A7FB-AA5D93269D50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Machen Sie sich mit den jeweiligen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Homepages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vertraut und prüfen Sie sie regelmäßig auf neue Informationen!</a:t>
            </a:r>
          </a:p>
        </p:txBody>
      </p:sp>
      <p:pic>
        <p:nvPicPr>
          <p:cNvPr id="62" name="Graphic 61" descr="Internet with solid fill">
            <a:extLst>
              <a:ext uri="{FF2B5EF4-FFF2-40B4-BE49-F238E27FC236}">
                <a16:creationId xmlns:a16="http://schemas.microsoft.com/office/drawing/2014/main" id="{BDB8B105-5487-0258-388D-DEB34188A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498" y="5046196"/>
            <a:ext cx="436765" cy="436765"/>
          </a:xfrm>
          <a:prstGeom prst="rect">
            <a:avLst/>
          </a:prstGeom>
        </p:spPr>
      </p:pic>
      <p:pic>
        <p:nvPicPr>
          <p:cNvPr id="63" name="Graphic 62" descr="Internet with solid fill">
            <a:extLst>
              <a:ext uri="{FF2B5EF4-FFF2-40B4-BE49-F238E27FC236}">
                <a16:creationId xmlns:a16="http://schemas.microsoft.com/office/drawing/2014/main" id="{52637D49-3FAC-0E9A-198F-7D2877DB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116" y="5611275"/>
            <a:ext cx="436765" cy="43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5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9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022B-BD3E-D031-15C7-88A9DEC21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CD30050-BC3A-06DA-3876-C8CFB16B2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11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2CD32E8-87BA-CEE3-3291-BA5A1667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LSF: </a:t>
            </a:r>
            <a:r>
              <a:rPr lang="de-DE" sz="2800" dirty="0"/>
              <a:t>Portal „</a:t>
            </a:r>
            <a:r>
              <a:rPr lang="de-DE" sz="2800" noProof="0" dirty="0"/>
              <a:t>Lehre-Studium-Forschung“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65404-9A99-40D0-4083-B6751A51CCEC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6" name="Textplatzhalter 10">
            <a:extLst>
              <a:ext uri="{FF2B5EF4-FFF2-40B4-BE49-F238E27FC236}">
                <a16:creationId xmlns:a16="http://schemas.microsoft.com/office/drawing/2014/main" id="{1FEC3845-AB45-1F7D-7218-0FB95F7878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254" y="2455815"/>
            <a:ext cx="5140799" cy="3114732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</a:rPr>
              <a:t>Vorlesungsverzeichnis</a:t>
            </a:r>
          </a:p>
          <a:p>
            <a:endParaRPr lang="de-DE" noProof="0" dirty="0">
              <a:solidFill>
                <a:schemeClr val="bg2"/>
              </a:solidFill>
            </a:endParaRPr>
          </a:p>
          <a:p>
            <a:r>
              <a:rPr lang="de-DE" noProof="0" dirty="0">
                <a:solidFill>
                  <a:schemeClr val="bg2"/>
                </a:solidFill>
              </a:rPr>
              <a:t>Kursbelegung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noProof="0" dirty="0">
                <a:solidFill>
                  <a:schemeClr val="bg2"/>
                </a:solidFill>
              </a:rPr>
              <a:t>Prüfungsanmeldung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r>
              <a:rPr lang="de-DE" dirty="0">
                <a:solidFill>
                  <a:schemeClr val="bg2"/>
                </a:solidFill>
              </a:rPr>
              <a:t>Kontoauszug aller erbrachten Leistungen</a:t>
            </a:r>
          </a:p>
          <a:p>
            <a:endParaRPr lang="de-DE" dirty="0">
              <a:solidFill>
                <a:schemeClr val="bg2"/>
              </a:solidFill>
            </a:endParaRPr>
          </a:p>
          <a:p>
            <a:endParaRPr lang="de-DE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2"/>
                </a:solidFill>
              </a:rPr>
              <a:t>	</a:t>
            </a:r>
            <a:r>
              <a:rPr lang="de-D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FB7F3F99-8724-9DD3-AE06-8BBC998E842C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083D158B-FE6A-747A-1193-46D594F7A91C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C0F839FE-248D-6DD6-B84A-A46EC2413AEA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A19A2E19-30E6-401C-DBCB-4F9AEAC1FAEE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44FE7A3E-FDDC-5DB9-0C24-8F2182FAEB3A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41A2B50-4437-CE78-43EA-F01B5047C218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A25F6A5-4B33-89E5-E997-78DC6158A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Wozu brauche ich LSF?</a:t>
            </a:r>
            <a:endParaRPr lang="de-DE" sz="2400" noProof="0" dirty="0">
              <a:solidFill>
                <a:srgbClr val="F28700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D2CBA772-940A-A908-E95B-5A1C894C0844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Screenshot-Tutorials:</a:t>
            </a:r>
          </a:p>
          <a:p>
            <a:pPr algn="ctr"/>
            <a:endParaRPr lang="de-DE" sz="2000" dirty="0"/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 Hilfe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FB52A4BE-51CF-FB81-DED9-DE9F0696CA5B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Der Login läuft über Ihre </a:t>
            </a:r>
            <a:b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Benutzerkennung</a:t>
            </a:r>
            <a:b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(@</a:t>
            </a:r>
            <a:r>
              <a:rPr lang="de-DE" sz="2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campus.lmu.de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</p:txBody>
      </p:sp>
      <p:pic>
        <p:nvPicPr>
          <p:cNvPr id="3" name="Graphic 2" descr="Internet with solid fill">
            <a:extLst>
              <a:ext uri="{FF2B5EF4-FFF2-40B4-BE49-F238E27FC236}">
                <a16:creationId xmlns:a16="http://schemas.microsoft.com/office/drawing/2014/main" id="{0E93DFBE-5B9A-5613-E62C-57477B9BB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498" y="5046196"/>
            <a:ext cx="436765" cy="43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8AE-A95E-8B0C-D980-90468F43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5115C63-991F-78F0-50A5-C584FA97B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12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B6420AD-8740-DE81-AF4D-81E52DE5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Kursbelegung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DB3A054-3010-3A4F-EE96-1EF86DC894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melde ich mich für Kurse an?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106FA-D4D0-D0C6-D8C7-A3B10C46B30A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A4C91F-FCE5-5224-1114-9C430D7E0FE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26E1DC8D-914C-59AB-8164-752405557F7E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C1ACE49F-4849-BEA3-E2AC-84C131016EC7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EB05F309-E03F-2B8C-3136-A99BF37F5A82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11786CB7-0281-26AA-D273-D115AA2B8E25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D7183ADC-8880-E1ED-3A2B-D7EE367FDD69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5F679E94-4EB5-712D-63E4-638BF959FBAC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98D1E7B1-E831-6EC7-6079-3CF537475BA9}"/>
              </a:ext>
            </a:extLst>
          </p:cNvPr>
          <p:cNvSpPr txBox="1">
            <a:spLocks/>
          </p:cNvSpPr>
          <p:nvPr/>
        </p:nvSpPr>
        <p:spPr>
          <a:xfrm>
            <a:off x="3712068" y="4708211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/>
              <a:t>Mehr </a:t>
            </a:r>
            <a:r>
              <a:rPr lang="en-GB" sz="2000" dirty="0" err="1"/>
              <a:t>Informationen</a:t>
            </a:r>
            <a:r>
              <a:rPr lang="en-GB" sz="2000" dirty="0"/>
              <a:t>:</a:t>
            </a:r>
            <a:br>
              <a:rPr lang="en-GB" sz="2000" dirty="0"/>
            </a:br>
            <a:br>
              <a:rPr lang="en-GB" sz="2000" dirty="0"/>
            </a:br>
            <a:r>
              <a:rPr lang="en-GB" sz="2000" b="1" dirty="0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Soziologie</a:t>
            </a:r>
            <a:br>
              <a:rPr lang="en-GB" sz="2000" dirty="0"/>
            </a:br>
            <a:r>
              <a:rPr lang="en-GB" sz="2000" b="1" u="sng"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Politikwissenschaft</a:t>
            </a:r>
            <a:endParaRPr lang="de-DE" sz="2400" b="1" u="sng" dirty="0">
              <a:solidFill>
                <a:schemeClr val="tx1"/>
              </a:solidFill>
            </a:endParaRP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CB75E861-FF52-3022-4E68-1512E255EBC0}"/>
              </a:ext>
            </a:extLst>
          </p:cNvPr>
          <p:cNvSpPr txBox="1">
            <a:spLocks/>
          </p:cNvSpPr>
          <p:nvPr/>
        </p:nvSpPr>
        <p:spPr>
          <a:xfrm>
            <a:off x="805374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</a:p>
          <a:p>
            <a:pPr algn="ctr"/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29.09. – 01.10.2025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B363235-3C77-36D3-C962-1DDF8C7B55C9}"/>
              </a:ext>
            </a:extLst>
          </p:cNvPr>
          <p:cNvSpPr txBox="1">
            <a:spLocks/>
          </p:cNvSpPr>
          <p:nvPr/>
        </p:nvSpPr>
        <p:spPr>
          <a:xfrm>
            <a:off x="6616710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</a:p>
          <a:p>
            <a:pPr algn="ctr"/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22.09 – 06.10.2025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98A9D-D455-2A88-F9B2-93F2C4A35362}"/>
              </a:ext>
            </a:extLst>
          </p:cNvPr>
          <p:cNvSpPr txBox="1"/>
          <p:nvPr/>
        </p:nvSpPr>
        <p:spPr>
          <a:xfrm>
            <a:off x="2652247" y="2297823"/>
            <a:ext cx="7259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noProof="0" dirty="0">
                <a:solidFill>
                  <a:schemeClr val="bg2"/>
                </a:solidFill>
              </a:rPr>
              <a:t>Kurse können </a:t>
            </a:r>
            <a:r>
              <a:rPr lang="de-DE" b="1" noProof="0" dirty="0">
                <a:solidFill>
                  <a:srgbClr val="C00000"/>
                </a:solidFill>
              </a:rPr>
              <a:t>nur über LSF </a:t>
            </a:r>
            <a:r>
              <a:rPr lang="de-DE" b="1" noProof="0" dirty="0">
                <a:solidFill>
                  <a:schemeClr val="bg2"/>
                </a:solidFill>
              </a:rPr>
              <a:t>belegt werden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52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090A0-F980-875E-772D-46FDB1571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06FEC8-726F-789A-7624-639D12ADE54D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5501079D-5143-BA20-43C3-F236E5DA0E17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2A876094-9FD1-3359-E827-A861B1BF4635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69D346-5F3D-4E37-4B70-FD441E509D6B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8462EF3F-240C-5FAA-CF67-BBBE9D1F278C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78344920-D8C5-E334-23D9-CCB7B0B46195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7FAC9AAF-C87A-7877-E8C2-3DD474B87A9B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C5C7CFDD-F261-03A2-E145-10FD319B9EF0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81555A4D-FC66-4B96-DCE7-AB1C286BDD61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C905790D-48D2-8C18-FDBF-EF5C6ECA1C89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B93FCB3-484D-2863-A22B-2FB03A95E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13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C8FDB13F-3CF2-E94D-C2FF-7A583141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- Grundschule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B64B8ED1-95CF-5D16-1A3C-445657265706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AC6B1982-6522-8F9F-5F30-A87CCC4FC12B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E4F1B49E-B546-36F4-A74F-EAEC811F39CE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F89C9-ACD8-39B1-0AC0-93239D531F25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pic>
        <p:nvPicPr>
          <p:cNvPr id="23" name="Picture 2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F6167C1-2253-8C74-511F-F3CF1D843C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851"/>
          <a:stretch>
            <a:fillRect/>
          </a:stretch>
        </p:blipFill>
        <p:spPr>
          <a:xfrm>
            <a:off x="351333" y="2461114"/>
            <a:ext cx="11640977" cy="62233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2CB8005-39A2-E43F-D7E4-A515CCE198FB}"/>
              </a:ext>
            </a:extLst>
          </p:cNvPr>
          <p:cNvSpPr/>
          <p:nvPr/>
        </p:nvSpPr>
        <p:spPr>
          <a:xfrm rot="16200000">
            <a:off x="6090387" y="-2818482"/>
            <a:ext cx="187031" cy="11616818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A05BF-ABDA-B67A-2607-738E178346E8}"/>
              </a:ext>
            </a:extLst>
          </p:cNvPr>
          <p:cNvSpPr>
            <a:spLocks/>
          </p:cNvSpPr>
          <p:nvPr/>
        </p:nvSpPr>
        <p:spPr>
          <a:xfrm>
            <a:off x="3147070" y="4212790"/>
            <a:ext cx="2160000" cy="88683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Vorlesung: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noProof="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DFA5FF07-63BA-61F1-5059-DD8910D8D567}"/>
              </a:ext>
            </a:extLst>
          </p:cNvPr>
          <p:cNvCxnSpPr>
            <a:cxnSpLocks/>
          </p:cNvCxnSpPr>
          <p:nvPr/>
        </p:nvCxnSpPr>
        <p:spPr>
          <a:xfrm rot="5400000">
            <a:off x="4876678" y="3087925"/>
            <a:ext cx="1084729" cy="1075764"/>
          </a:xfrm>
          <a:prstGeom prst="bentConnector3">
            <a:avLst/>
          </a:prstGeom>
          <a:ln w="28575">
            <a:solidFill>
              <a:srgbClr val="0088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57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8E600-3B8F-8A2C-9A4B-6C2396EBA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0872888F-0E1B-8F29-3EA6-2F7B9A88A8E3}"/>
              </a:ext>
            </a:extLst>
          </p:cNvPr>
          <p:cNvCxnSpPr>
            <a:cxnSpLocks/>
          </p:cNvCxnSpPr>
          <p:nvPr/>
        </p:nvCxnSpPr>
        <p:spPr>
          <a:xfrm rot="5400000">
            <a:off x="4876678" y="3087925"/>
            <a:ext cx="1084729" cy="1075764"/>
          </a:xfrm>
          <a:prstGeom prst="bentConnector3">
            <a:avLst/>
          </a:prstGeom>
          <a:ln w="28575">
            <a:solidFill>
              <a:srgbClr val="0088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2DA752F-1032-778F-6CB0-2F912A543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640"/>
          <a:stretch>
            <a:fillRect/>
          </a:stretch>
        </p:blipFill>
        <p:spPr>
          <a:xfrm>
            <a:off x="351331" y="2355850"/>
            <a:ext cx="11640979" cy="82110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1E7805-6A51-C0CA-B841-DD665136B86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D09C1A28-4D0F-52B8-7690-8D8E393A035E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C739E1EC-E3FC-93CE-7737-BA982D3538E5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A4BC4F-FAC2-5A16-5AC5-BC5BBC97F0B9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806400" y="6402268"/>
            <a:chExt cx="10951110" cy="287870"/>
          </a:xfrm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CC7FB905-F89A-4ED3-2DB7-2F23AD2677BC}"/>
                </a:ext>
              </a:extLst>
            </p:cNvPr>
            <p:cNvSpPr/>
            <p:nvPr/>
          </p:nvSpPr>
          <p:spPr>
            <a:xfrm rot="10800000">
              <a:off x="9189963" y="6402268"/>
              <a:ext cx="2567547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D84AB492-3C8B-3F89-02C9-6EB66A467EB6}"/>
                </a:ext>
              </a:extLst>
            </p:cNvPr>
            <p:cNvSpPr/>
            <p:nvPr/>
          </p:nvSpPr>
          <p:spPr>
            <a:xfrm>
              <a:off x="7960296" y="6402269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643C6B73-ACAB-5290-F5D6-D0A0669F409F}"/>
                </a:ext>
              </a:extLst>
            </p:cNvPr>
            <p:cNvSpPr/>
            <p:nvPr/>
          </p:nvSpPr>
          <p:spPr>
            <a:xfrm>
              <a:off x="6171822" y="6402270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BFD34BD6-A337-D009-857C-8C9791D0DBD1}"/>
                </a:ext>
              </a:extLst>
            </p:cNvPr>
            <p:cNvSpPr/>
            <p:nvPr/>
          </p:nvSpPr>
          <p:spPr>
            <a:xfrm>
              <a:off x="4383348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76F4A4BC-7722-144F-D7C6-7C9E1E7651C0}"/>
                </a:ext>
              </a:extLst>
            </p:cNvPr>
            <p:cNvSpPr/>
            <p:nvPr/>
          </p:nvSpPr>
          <p:spPr>
            <a:xfrm>
              <a:off x="2594874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6B4D9A2B-E437-A43B-7D20-1E3535F2148B}"/>
                </a:ext>
              </a:extLst>
            </p:cNvPr>
            <p:cNvSpPr/>
            <p:nvPr/>
          </p:nvSpPr>
          <p:spPr>
            <a:xfrm>
              <a:off x="806400" y="6402271"/>
              <a:ext cx="2102478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EAFC627-85D0-58DA-4182-4F30EDC42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14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FEA49B2-EFCE-2E24-601A-6BC9786E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Studienplan - </a:t>
            </a:r>
            <a:r>
              <a:rPr lang="de-DE" sz="2800" dirty="0"/>
              <a:t>Mittelschule / Sonderpädagogik</a:t>
            </a:r>
            <a:endParaRPr lang="de-DE" sz="2800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3B555828-6BD6-DFEF-1D1A-BCA29934D85F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7C3DDEEC-5D60-545D-D443-4390E3B107EB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42FFCFA7-170E-F3F0-3323-CCCB92014DF6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2EE6C-B4B3-CA53-7810-37AB6EB344FE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FB3272-AA68-8F23-F71D-D4038AEBFC06}"/>
              </a:ext>
            </a:extLst>
          </p:cNvPr>
          <p:cNvSpPr/>
          <p:nvPr/>
        </p:nvSpPr>
        <p:spPr>
          <a:xfrm rot="16200000">
            <a:off x="5974501" y="-2807495"/>
            <a:ext cx="396078" cy="11572826"/>
          </a:xfrm>
          <a:prstGeom prst="rect">
            <a:avLst/>
          </a:prstGeom>
          <a:solidFill>
            <a:srgbClr val="00883A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3D68F-C5F4-DD15-7E4C-5B8864A76D6C}"/>
              </a:ext>
            </a:extLst>
          </p:cNvPr>
          <p:cNvSpPr>
            <a:spLocks/>
          </p:cNvSpPr>
          <p:nvPr/>
        </p:nvSpPr>
        <p:spPr>
          <a:xfrm>
            <a:off x="3147070" y="4212790"/>
            <a:ext cx="2160000" cy="88683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Vorlesung: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Beleg</a:t>
            </a:r>
            <a:r>
              <a:rPr lang="de-DE" sz="1400" noProof="0" dirty="0" err="1">
                <a:solidFill>
                  <a:schemeClr val="tx2"/>
                </a:solidFill>
              </a:rPr>
              <a:t>pflicht</a:t>
            </a:r>
            <a:r>
              <a:rPr lang="de-DE" sz="1400" noProof="0" dirty="0">
                <a:solidFill>
                  <a:schemeClr val="tx2"/>
                </a:solidFill>
              </a:rPr>
              <a:t> - </a:t>
            </a:r>
            <a:r>
              <a:rPr lang="de-DE" sz="1400" b="1" noProof="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AEB930-7DC1-A9D2-A516-99BB88825039}"/>
              </a:ext>
            </a:extLst>
          </p:cNvPr>
          <p:cNvSpPr>
            <a:spLocks/>
          </p:cNvSpPr>
          <p:nvPr/>
        </p:nvSpPr>
        <p:spPr>
          <a:xfrm>
            <a:off x="5571293" y="4212790"/>
            <a:ext cx="2160000" cy="88683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noProof="0" dirty="0">
                <a:solidFill>
                  <a:schemeClr val="tx2"/>
                </a:solidFill>
              </a:rPr>
              <a:t>Tafelübung:</a:t>
            </a:r>
            <a:br>
              <a:rPr lang="de-DE" sz="1600" noProof="0" dirty="0">
                <a:solidFill>
                  <a:schemeClr val="tx2"/>
                </a:solidFill>
              </a:rPr>
            </a:br>
            <a:br>
              <a:rPr lang="de-DE" sz="1600" noProof="0" dirty="0">
                <a:solidFill>
                  <a:schemeClr val="tx2"/>
                </a:solidFill>
              </a:rPr>
            </a:br>
            <a:r>
              <a:rPr lang="de-DE" sz="1400" noProof="0" dirty="0">
                <a:solidFill>
                  <a:schemeClr val="tx2"/>
                </a:solidFill>
              </a:rPr>
              <a:t>keine Anmeldung nötig</a:t>
            </a:r>
            <a:endParaRPr lang="de-DE" sz="14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1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34AE1-753B-70E9-D149-2809EA10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B445FD6E-9F89-FA2F-D968-98EF4C831EDE}"/>
              </a:ext>
            </a:extLst>
          </p:cNvPr>
          <p:cNvSpPr txBox="1">
            <a:spLocks/>
          </p:cNvSpPr>
          <p:nvPr/>
        </p:nvSpPr>
        <p:spPr>
          <a:xfrm>
            <a:off x="481620" y="3074382"/>
            <a:ext cx="9000707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03 	Prüfungen</a:t>
            </a:r>
          </a:p>
        </p:txBody>
      </p:sp>
    </p:spTree>
    <p:extLst>
      <p:ext uri="{BB962C8B-B14F-4D97-AF65-F5344CB8AC3E}">
        <p14:creationId xmlns:p14="http://schemas.microsoft.com/office/powerpoint/2010/main" val="175901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500D-CB64-E193-3668-45C4B8E1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1B563CB-0EF3-8EE6-D2A6-E27C25BDF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16</a:t>
            </a:fld>
            <a:endParaRPr lang="de-D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C663B-2EA7-92A2-E2AF-7036E41653BC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87C834A-7703-13A6-D4FF-FF45FCA05845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7DF4B7E9-1E66-7666-C379-1E0332FE79D3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BF25E4E3-0ED0-6FCA-53FB-3EF98040560E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A7E1E9CA-CFB2-FE82-0EB1-7A82B0C7A646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58D4EFA6-7D6A-FE55-F8A8-1533923CF13B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A3492A4D-6E82-3B98-00D3-C8B826853228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Titel 8">
            <a:extLst>
              <a:ext uri="{FF2B5EF4-FFF2-40B4-BE49-F238E27FC236}">
                <a16:creationId xmlns:a16="http://schemas.microsoft.com/office/drawing/2014/main" id="{67D6927B-6E47-D6BC-1BA4-52276D7B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Prüfungsformate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2EE0D267-AAEC-A6F2-6462-3AC4AB916D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Wie werden meine Kenntnisse geprüft?</a:t>
            </a:r>
          </a:p>
        </p:txBody>
      </p:sp>
      <p:sp>
        <p:nvSpPr>
          <p:cNvPr id="22" name="Textplatzhalter 9">
            <a:extLst>
              <a:ext uri="{FF2B5EF4-FFF2-40B4-BE49-F238E27FC236}">
                <a16:creationId xmlns:a16="http://schemas.microsoft.com/office/drawing/2014/main" id="{F83224E5-1FE9-0AC9-3E18-12537825DEA1}"/>
              </a:ext>
            </a:extLst>
          </p:cNvPr>
          <p:cNvSpPr txBox="1">
            <a:spLocks/>
          </p:cNvSpPr>
          <p:nvPr/>
        </p:nvSpPr>
        <p:spPr>
          <a:xfrm>
            <a:off x="1506991" y="2195640"/>
            <a:ext cx="416368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Klausur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9904A04F-4A7B-6307-FBBF-F91979DD558E}"/>
              </a:ext>
            </a:extLst>
          </p:cNvPr>
          <p:cNvSpPr txBox="1">
            <a:spLocks/>
          </p:cNvSpPr>
          <p:nvPr/>
        </p:nvSpPr>
        <p:spPr>
          <a:xfrm>
            <a:off x="6607775" y="2195640"/>
            <a:ext cx="408786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Seminararbeit </a:t>
            </a: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35FAD951-B1F3-FEA2-B10F-A007F8DA7D9B}"/>
              </a:ext>
            </a:extLst>
          </p:cNvPr>
          <p:cNvSpPr txBox="1">
            <a:spLocks/>
          </p:cNvSpPr>
          <p:nvPr/>
        </p:nvSpPr>
        <p:spPr>
          <a:xfrm>
            <a:off x="1506991" y="4279395"/>
            <a:ext cx="416368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Übungsaufgaben</a:t>
            </a:r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8B0A9FF1-9B45-4D8D-F267-FFA7781BFEA8}"/>
              </a:ext>
            </a:extLst>
          </p:cNvPr>
          <p:cNvSpPr txBox="1">
            <a:spLocks/>
          </p:cNvSpPr>
          <p:nvPr/>
        </p:nvSpPr>
        <p:spPr>
          <a:xfrm>
            <a:off x="6607775" y="4273868"/>
            <a:ext cx="4087869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b="1" dirty="0"/>
              <a:t>Referat</a:t>
            </a:r>
          </a:p>
        </p:txBody>
      </p:sp>
    </p:spTree>
    <p:extLst>
      <p:ext uri="{BB962C8B-B14F-4D97-AF65-F5344CB8AC3E}">
        <p14:creationId xmlns:p14="http://schemas.microsoft.com/office/powerpoint/2010/main" val="61697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E61D9-F38F-8EFD-A554-3966E3D7D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42EEC24-6336-4761-6157-6C4C36A91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17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1916851-24E4-1B67-980D-98CBF6659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Prüfungsanmeldung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3DA4BC4-F9D2-AD92-55E4-E87F5BA069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87453"/>
            <a:ext cx="12192000" cy="938212"/>
          </a:xfrm>
        </p:spPr>
        <p:txBody>
          <a:bodyPr anchor="ctr"/>
          <a:lstStyle/>
          <a:p>
            <a:pPr algn="ctr"/>
            <a:r>
              <a:rPr lang="de-DE" sz="2400" dirty="0">
                <a:solidFill>
                  <a:srgbClr val="F28700"/>
                </a:solidFill>
              </a:rPr>
              <a:t>Wie melde ich mich für Prüfungen an?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3EF00-7F53-895F-11A2-CF3290F4AEFE}"/>
              </a:ext>
            </a:extLst>
          </p:cNvPr>
          <p:cNvSpPr txBox="1"/>
          <p:nvPr/>
        </p:nvSpPr>
        <p:spPr>
          <a:xfrm>
            <a:off x="3493008" y="5129784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de-DE" noProof="0" dirty="0"/>
            </a:br>
            <a:endParaRPr lang="de-DE" noProof="0" dirty="0"/>
          </a:p>
          <a:p>
            <a:endParaRPr lang="de-DE" noProof="0" dirty="0"/>
          </a:p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10A076-48EB-A5B6-3A30-19F3A34EC0F0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998530AB-5658-FF88-E3CE-AB9E1B83ADA9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8" name="Pentagon 7">
              <a:extLst>
                <a:ext uri="{FF2B5EF4-FFF2-40B4-BE49-F238E27FC236}">
                  <a16:creationId xmlns:a16="http://schemas.microsoft.com/office/drawing/2014/main" id="{3394FB44-5AFC-F5DB-2573-F657F2546AD5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05A4AF71-A100-E8D3-15E8-D8805AEF1969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D7A95299-403B-02F8-A030-16B4937A531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9B7307EA-0662-9B40-69AF-00FA03C66B8B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ECD3A59E-9CF6-1AD3-BE49-4F3772D3F6C4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B08A6BE-7921-FD31-76CB-86CB2F41786E}"/>
              </a:ext>
            </a:extLst>
          </p:cNvPr>
          <p:cNvSpPr txBox="1"/>
          <p:nvPr/>
        </p:nvSpPr>
        <p:spPr>
          <a:xfrm>
            <a:off x="2652247" y="2297823"/>
            <a:ext cx="7259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noProof="0" dirty="0">
                <a:solidFill>
                  <a:schemeClr val="bg2"/>
                </a:solidFill>
              </a:rPr>
              <a:t>Sie müssen sich für </a:t>
            </a:r>
            <a:r>
              <a:rPr lang="de-DE" b="1" noProof="0" dirty="0">
                <a:solidFill>
                  <a:srgbClr val="C00000"/>
                </a:solidFill>
              </a:rPr>
              <a:t>alle Prüfungsformate </a:t>
            </a:r>
            <a:r>
              <a:rPr lang="de-DE" b="1" noProof="0" dirty="0">
                <a:solidFill>
                  <a:schemeClr val="bg2"/>
                </a:solidFill>
              </a:rPr>
              <a:t>über LSF anmelden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464C22CE-22E1-DF52-99EE-B3094B1E89BE}"/>
              </a:ext>
            </a:extLst>
          </p:cNvPr>
          <p:cNvSpPr txBox="1">
            <a:spLocks/>
          </p:cNvSpPr>
          <p:nvPr/>
        </p:nvSpPr>
        <p:spPr>
          <a:xfrm>
            <a:off x="3712068" y="4708211"/>
            <a:ext cx="5139774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/>
              <a:t>Die </a:t>
            </a:r>
            <a:r>
              <a:rPr lang="en-GB" sz="2000" dirty="0" err="1"/>
              <a:t>Kursbelegung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b="1" dirty="0" err="1">
                <a:solidFill>
                  <a:srgbClr val="C00000"/>
                </a:solidFill>
              </a:rPr>
              <a:t>ersetzt</a:t>
            </a:r>
            <a:r>
              <a:rPr lang="en-GB" sz="2000" b="1" dirty="0">
                <a:solidFill>
                  <a:srgbClr val="C00000"/>
                </a:solidFill>
              </a:rPr>
              <a:t> NICHT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die </a:t>
            </a:r>
            <a:r>
              <a:rPr lang="en-GB" sz="2000" dirty="0" err="1"/>
              <a:t>Prüfungsanmeldung</a:t>
            </a:r>
            <a:r>
              <a:rPr lang="en-GB" sz="2000" dirty="0"/>
              <a:t>!</a:t>
            </a:r>
            <a:endParaRPr lang="de-DE" sz="2400" b="1" dirty="0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456AC1D5-970C-970F-75E0-836B51594E4C}"/>
              </a:ext>
            </a:extLst>
          </p:cNvPr>
          <p:cNvSpPr txBox="1">
            <a:spLocks/>
          </p:cNvSpPr>
          <p:nvPr/>
        </p:nvSpPr>
        <p:spPr>
          <a:xfrm>
            <a:off x="805374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Soziologie</a:t>
            </a:r>
          </a:p>
          <a:p>
            <a:pPr algn="ctr"/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25. November – 11. Dezember 2025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2F62A9F3-7881-9207-7E85-B278E7C2152C}"/>
              </a:ext>
            </a:extLst>
          </p:cNvPr>
          <p:cNvSpPr txBox="1">
            <a:spLocks/>
          </p:cNvSpPr>
          <p:nvPr/>
        </p:nvSpPr>
        <p:spPr>
          <a:xfrm>
            <a:off x="6616710" y="2958986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Politikwissenschaft</a:t>
            </a:r>
          </a:p>
          <a:p>
            <a:pPr algn="ctr"/>
            <a:endParaRPr lang="de-DE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Mitte / Ende Dezember</a:t>
            </a:r>
          </a:p>
        </p:txBody>
      </p:sp>
    </p:spTree>
    <p:extLst>
      <p:ext uri="{BB962C8B-B14F-4D97-AF65-F5344CB8AC3E}">
        <p14:creationId xmlns:p14="http://schemas.microsoft.com/office/powerpoint/2010/main" val="370594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 animBg="1"/>
      <p:bldP spid="16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A059-7D5C-E57E-1A2C-285953C48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>
            <a:extLst>
              <a:ext uri="{FF2B5EF4-FFF2-40B4-BE49-F238E27FC236}">
                <a16:creationId xmlns:a16="http://schemas.microsoft.com/office/drawing/2014/main" id="{D281EF69-43F7-4D7D-5462-887058875F24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Screenshot-Tutorials:</a:t>
            </a:r>
          </a:p>
          <a:p>
            <a:pPr algn="ctr"/>
            <a:endParaRPr lang="de-DE" sz="2000" dirty="0"/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LSF-Hilfe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ACE7B0-31A8-6CE2-6B67-B97B5CE71C5D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286FEB-E2FB-3D05-513F-7EB25944A787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F331E0C6-972B-FAC2-B1F2-FAC2F36D5242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58452453-2943-118B-6576-597AF280E4AD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0C63396A-7E45-4432-509A-52FE4BB1064E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48DB4260-4CF0-2815-5D12-09831E25D73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EBEB35BD-3DBE-22F6-6090-CD170058FFFA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CA7EC83-0609-F29A-8F8E-7D28D1CE5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18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8543B7C-E5CF-2973-F350-833E7588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Wiederholungen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FE821-B781-361E-2EB7-CB3CE0A5AC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Kann ich eine nicht bestandene Prüfung wiederholen?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409C6333-0BD2-FEA1-2CD3-F91B47FEA94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4247E265-8B00-A06B-11C7-3CC2E2A74DD6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8855F29-7D22-0921-E0C3-14E8B502474D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7CDE6C74-321D-358F-409D-4C58F61BC3F5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6A6C0849-3F7D-BCF2-C65C-F0B5E4568AFF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15DDD4E2-9309-0654-F6F0-440F770253CD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Zu Wiederholungsprüfungen müssen Sie sich ebenfalls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über LSF anmelden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E6321974-F44A-684F-1A45-A541E88FA8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524153" cy="3383818"/>
          </a:xfrm>
        </p:spPr>
        <p:txBody>
          <a:bodyPr/>
          <a:lstStyle/>
          <a:p>
            <a:pPr marL="0" indent="0">
              <a:buNone/>
            </a:pPr>
            <a:r>
              <a:rPr lang="de-DE" b="1" noProof="0" dirty="0"/>
              <a:t>Alle Prüfungen sind wiederholbar</a:t>
            </a:r>
            <a:br>
              <a:rPr lang="de-DE" noProof="0" dirty="0"/>
            </a:br>
            <a:endParaRPr lang="de-DE" noProof="0" dirty="0"/>
          </a:p>
          <a:p>
            <a:endParaRPr lang="de-DE" b="1" dirty="0"/>
          </a:p>
          <a:p>
            <a:r>
              <a:rPr lang="de-DE" b="1" dirty="0">
                <a:solidFill>
                  <a:schemeClr val="tx1"/>
                </a:solidFill>
              </a:rPr>
              <a:t>Soziologie</a:t>
            </a:r>
            <a:r>
              <a:rPr lang="de-DE" dirty="0">
                <a:solidFill>
                  <a:schemeClr val="tx1"/>
                </a:solidFill>
              </a:rPr>
              <a:t>:</a:t>
            </a:r>
            <a:br>
              <a:rPr lang="de-DE" dirty="0"/>
            </a:br>
            <a:r>
              <a:rPr lang="de-DE" dirty="0"/>
              <a:t>beliebig oft (auf den Angebotsturnus achten!)</a:t>
            </a:r>
          </a:p>
          <a:p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chemeClr val="tx1"/>
                </a:solidFill>
              </a:rPr>
              <a:t>Politikwissenschaft: </a:t>
            </a:r>
            <a:br>
              <a:rPr lang="de-DE" dirty="0"/>
            </a:br>
            <a:r>
              <a:rPr lang="de-DE" dirty="0">
                <a:solidFill>
                  <a:schemeClr val="bg2"/>
                </a:solidFill>
              </a:rPr>
              <a:t>zweimal</a:t>
            </a:r>
          </a:p>
          <a:p>
            <a:pPr marL="0" indent="0">
              <a:buNone/>
            </a:pPr>
            <a:br>
              <a:rPr lang="de-DE" i="1" dirty="0"/>
            </a:b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618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69216-C73A-005E-7E85-DD3A5C2E4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578FE3F-A8CC-AF18-DF49-AAE1CA426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19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1769261-A216-810A-8B87-ECA5FC6F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Krankheitsfall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4A08424-2853-CC22-6AC8-F09293BEAF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Was ist wenn ich zur Prüfung krank bin?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AA5C836-51FD-510B-841A-155D914108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Prüfungsrücktritt bzw. Schreibzeitverlängerung wegen Krankheit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Ärztliches Attest (keine AU) ist verpflichtend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bei besonderen Belastungen Kontakt mit Prüfungsamt (PAGS) aufnehmen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ADD876E7-AF43-B4A4-B20E-B4BA344E5E47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Download:</a:t>
            </a:r>
          </a:p>
          <a:p>
            <a:pPr algn="ctr"/>
            <a:b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Attestvorlage / Antrag auf Rücktritt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03B58C9B-A58C-4C2A-33FF-29BE7A38AB5D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Ansprechperson:</a:t>
            </a:r>
            <a:br>
              <a:rPr lang="de-DE" sz="2000" dirty="0"/>
            </a:br>
            <a:br>
              <a:rPr lang="de-DE" sz="2000" dirty="0"/>
            </a:br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Roberta </a:t>
            </a:r>
            <a:r>
              <a:rPr lang="de-DE" sz="2000" b="1" dirty="0" err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Vurnek</a:t>
            </a:r>
            <a:endParaRPr lang="de-DE" sz="2000" b="1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69675C-9E2E-CAB7-CE58-D0448CB3AE53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6CE33848-C2B6-84D3-57CD-23F5C11947E8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F5B6FD0E-9133-0A36-828F-FB18398C8DE1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6427CDDA-0F88-7083-2E0E-CD5515BACA23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39752950-9BC9-7C16-D9A2-D61036FB86C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E2E7001D-805A-769F-BF10-0390F321AD8C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F1404964-5916-3E41-77E3-717B355D9FB1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4919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BE95C-D842-6E52-5143-8535A5F6D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2EA09EF-856B-E3A9-099A-7CBC8A273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20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039BC8F-0581-F75C-A294-1A2B0072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Leistungsanerkennung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300F376-2179-ED3C-C0C9-1FC0F9A507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Kann ich frühere Leistungen anrechnen lassen?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764562B-F039-B1DC-78CC-6A38038D79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1" y="2455815"/>
            <a:ext cx="3988110" cy="1849748"/>
          </a:xfrm>
        </p:spPr>
        <p:txBody>
          <a:bodyPr/>
          <a:lstStyle/>
          <a:p>
            <a:r>
              <a:rPr lang="de-DE" dirty="0"/>
              <a:t>aus einem früheren Studium </a:t>
            </a:r>
            <a:r>
              <a:rPr lang="de-DE" sz="1600" dirty="0"/>
              <a:t>(abgebrochen oder abgeschlossen)</a:t>
            </a:r>
            <a:br>
              <a:rPr lang="de-DE" noProof="0" dirty="0"/>
            </a:br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AD9CF2-A79C-4904-85F9-11EA861D8D80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545EF16C-09F0-988B-B9E2-24E7664B7E63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00592264-FB77-A5A9-84E7-DB4B11D278EE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CEE96ED9-3A32-62AB-BB28-11A4449E013B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F0C814C6-6E12-6894-AE11-8B319A334C26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90AA576F-3AA3-BD91-B0D5-D40FC4C5B5ED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8E89EBF9-7EAE-4B5A-C502-30F7E1C55A32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624492D-5DED-A4AC-C468-7DEDCC98371C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73499E8-3CC8-037D-6755-2396DBC39A16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D8E1AF-1647-CF47-D326-042DC9850179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33B7C7-7D44-6169-A5B6-7241D59EF1C2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1C2199-8AE6-B606-2375-0F13C7309676}"/>
                  </a:ext>
                </a:extLst>
              </p:cNvPr>
              <p:cNvSpPr txBox="1"/>
              <p:nvPr/>
            </p:nvSpPr>
            <p:spPr>
              <a:xfrm>
                <a:off x="2016350" y="3440323"/>
                <a:ext cx="217239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Anerkennungen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</a:t>
                </a:r>
                <a:r>
                  <a:rPr lang="en-US" sz="1200" b="1" dirty="0" err="1">
                    <a:solidFill>
                      <a:schemeClr val="bg2"/>
                    </a:solidFill>
                  </a:rPr>
                  <a:t>Soziologie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E728EB-3152-6E05-9B40-2F436F4BA6E7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3001143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Dipl.-Soz. Judith </a:t>
                </a:r>
                <a:r>
                  <a:rPr lang="en-US" sz="1600" b="1" dirty="0" err="1"/>
                  <a:t>Schambach</a:t>
                </a:r>
                <a:endParaRPr lang="en-US" sz="1600" b="1" dirty="0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8386969-7C55-4A16-D8B4-57CC966D2FF7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CA5E8A4-38FF-C001-4272-A26DA39ED7A4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2165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844343C-F922-BD60-6279-B6F338523D40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judith.schambach@soziologie.uni-muenchen.de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59EFE6-DF4E-9324-C8C4-C20A37EC5BE7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848FFD-ED0F-C4B1-8CAF-8A03932C7CD7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58559D5-D4FB-C75E-BEF5-DA1545DE5457}"/>
                </a:ext>
              </a:extLst>
            </p:cNvPr>
            <p:cNvGrpSpPr/>
            <p:nvPr/>
          </p:nvGrpSpPr>
          <p:grpSpPr>
            <a:xfrm>
              <a:off x="1961034" y="3133319"/>
              <a:ext cx="4372032" cy="1360135"/>
              <a:chOff x="1961034" y="3133319"/>
              <a:chExt cx="4372032" cy="1360135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C98F8CD-33C0-1A4C-99CB-335A307AE4BD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2828018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Anerkennungen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</a:t>
                </a:r>
                <a:r>
                  <a:rPr lang="en-US" sz="1200" b="1" dirty="0" err="1">
                    <a:solidFill>
                      <a:schemeClr val="bg2"/>
                    </a:solidFill>
                  </a:rPr>
                  <a:t>Politikwissenschaft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77D15C-37C3-9BEA-505B-0F83E9E4EF39}"/>
                  </a:ext>
                </a:extLst>
              </p:cNvPr>
              <p:cNvSpPr txBox="1"/>
              <p:nvPr/>
            </p:nvSpPr>
            <p:spPr>
              <a:xfrm>
                <a:off x="1961034" y="3133319"/>
                <a:ext cx="275692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Lidia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Bodensteiner</a:t>
                </a:r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M.A.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66541FD-5004-3544-5218-EF8D1A834C50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685284D-7D33-4CAE-0ACB-7DD97AD929ED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C401113-3A4E-AF21-C5CD-5B36F999130C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5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lidia.bodensteiner@gsi.uni-muenchen.de</a:t>
                  </a:r>
                  <a:endParaRPr lang="en-US" sz="1200" dirty="0"/>
                </a:p>
              </p:txBody>
            </p:sp>
          </p:grpSp>
        </p:grpSp>
      </p:grpSp>
      <p:pic>
        <p:nvPicPr>
          <p:cNvPr id="33" name="Graphic 32" descr="Receiver outline">
            <a:extLst>
              <a:ext uri="{FF2B5EF4-FFF2-40B4-BE49-F238E27FC236}">
                <a16:creationId xmlns:a16="http://schemas.microsoft.com/office/drawing/2014/main" id="{BE9D541A-5944-E3D2-7430-2DE1B8B63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34" name="Graphic 33" descr="Email outline">
            <a:extLst>
              <a:ext uri="{FF2B5EF4-FFF2-40B4-BE49-F238E27FC236}">
                <a16:creationId xmlns:a16="http://schemas.microsoft.com/office/drawing/2014/main" id="{D250553A-A478-C188-B631-F318A9C1E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pic>
        <p:nvPicPr>
          <p:cNvPr id="35" name="Graphic 34" descr="Receiver outline">
            <a:extLst>
              <a:ext uri="{FF2B5EF4-FFF2-40B4-BE49-F238E27FC236}">
                <a16:creationId xmlns:a16="http://schemas.microsoft.com/office/drawing/2014/main" id="{74131E33-A347-E262-016D-0E92E8826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36" name="Graphic 35" descr="Email outline">
            <a:extLst>
              <a:ext uri="{FF2B5EF4-FFF2-40B4-BE49-F238E27FC236}">
                <a16:creationId xmlns:a16="http://schemas.microsoft.com/office/drawing/2014/main" id="{0E99880C-7067-CE14-979C-78DC8A554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sp>
        <p:nvSpPr>
          <p:cNvPr id="37" name="Textplatzhalter 9">
            <a:extLst>
              <a:ext uri="{FF2B5EF4-FFF2-40B4-BE49-F238E27FC236}">
                <a16:creationId xmlns:a16="http://schemas.microsoft.com/office/drawing/2014/main" id="{69882B36-709E-59DB-C48D-2DAC5EB41A0D}"/>
              </a:ext>
            </a:extLst>
          </p:cNvPr>
          <p:cNvSpPr txBox="1">
            <a:spLocks/>
          </p:cNvSpPr>
          <p:nvPr/>
        </p:nvSpPr>
        <p:spPr>
          <a:xfrm>
            <a:off x="806254" y="4435758"/>
            <a:ext cx="3891098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Frist im WS 25/26:</a:t>
            </a:r>
          </a:p>
          <a:p>
            <a:pPr algn="ctr"/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31.03.2026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F3868E5-BEF0-D28C-080B-3704FC874F59}"/>
              </a:ext>
            </a:extLst>
          </p:cNvPr>
          <p:cNvSpPr/>
          <p:nvPr/>
        </p:nvSpPr>
        <p:spPr>
          <a:xfrm>
            <a:off x="5414314" y="4305561"/>
            <a:ext cx="1347937" cy="1410643"/>
          </a:xfrm>
          <a:prstGeom prst="ellipse">
            <a:avLst/>
          </a:prstGeom>
          <a:blipFill dpi="0" rotWithShape="1">
            <a:blip r:embed="rId10"/>
            <a:srcRect/>
            <a:stretch>
              <a:fillRect b="-25000"/>
            </a:stretch>
          </a:blip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286A3-4034-004D-A229-2C31AF71A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9077C0E-3488-2464-C557-2BA1157A3A6E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04 	Zusatzangebote</a:t>
            </a:r>
          </a:p>
        </p:txBody>
      </p:sp>
    </p:spTree>
    <p:extLst>
      <p:ext uri="{BB962C8B-B14F-4D97-AF65-F5344CB8AC3E}">
        <p14:creationId xmlns:p14="http://schemas.microsoft.com/office/powerpoint/2010/main" val="2740155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6931-44FB-24BB-A849-654EB5DB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577B7EA-C767-E9D6-72C6-DF4EE76BC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22</a:t>
            </a:fld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B54B7CA7-72C6-0441-B4C4-97642CD246C4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742A929C-86A2-F47E-1BC2-0804EEB06455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15F5DEC0-86F2-53B6-9F2A-347B16247001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B3309B14-7338-4E6E-94B4-E00BC2AB7FFA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49383C56-414F-7A68-7E7B-FFA10E5E4F8E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A4C44331-CBE6-C6C1-54F0-B78FC49D5451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Titel 8">
            <a:extLst>
              <a:ext uri="{FF2B5EF4-FFF2-40B4-BE49-F238E27FC236}">
                <a16:creationId xmlns:a16="http://schemas.microsoft.com/office/drawing/2014/main" id="{66592415-6CF8-A2F7-113A-06BAAACF0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noProof="0" dirty="0"/>
              <a:t>UB - Universitätsbibliothek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651A36B-BB2C-9AEC-714F-AB08E9018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6400" y="1299449"/>
            <a:ext cx="1095111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Wer kann mir weiterhelfen?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31CA46-2802-127C-1E3A-818EDE426E47}"/>
              </a:ext>
            </a:extLst>
          </p:cNvPr>
          <p:cNvSpPr/>
          <p:nvPr/>
        </p:nvSpPr>
        <p:spPr>
          <a:xfrm>
            <a:off x="1543635" y="2427677"/>
            <a:ext cx="2102478" cy="2002645"/>
          </a:xfrm>
          <a:prstGeom prst="rect">
            <a:avLst/>
          </a:prstGeom>
          <a:blipFill dpi="0" rotWithShape="1">
            <a:blip r:embed="rId3"/>
            <a:srcRect/>
            <a:stretch>
              <a:fillRect t="-10000" b="-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D20C5D-4777-4A6F-F478-70CCEB36AD5C}"/>
              </a:ext>
            </a:extLst>
          </p:cNvPr>
          <p:cNvSpPr/>
          <p:nvPr/>
        </p:nvSpPr>
        <p:spPr>
          <a:xfrm>
            <a:off x="5044761" y="2427677"/>
            <a:ext cx="2102478" cy="2002645"/>
          </a:xfrm>
          <a:prstGeom prst="rect">
            <a:avLst/>
          </a:prstGeom>
          <a:blipFill>
            <a:blip r:embed="rId4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D34B8896-78BA-EEC4-15B5-B0F9A35C5A6E}"/>
              </a:ext>
            </a:extLst>
          </p:cNvPr>
          <p:cNvSpPr txBox="1">
            <a:spLocks/>
          </p:cNvSpPr>
          <p:nvPr/>
        </p:nvSpPr>
        <p:spPr>
          <a:xfrm>
            <a:off x="1030911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Arbeitsplätze </a:t>
            </a:r>
            <a:b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buchen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8B43F8CB-E4E6-58E1-BB64-B781DACB1B89}"/>
              </a:ext>
            </a:extLst>
          </p:cNvPr>
          <p:cNvSpPr txBox="1">
            <a:spLocks/>
          </p:cNvSpPr>
          <p:nvPr/>
        </p:nvSpPr>
        <p:spPr>
          <a:xfrm>
            <a:off x="4532037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Tutorials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45C2DB-BE91-C287-2E86-FABEA897FEBC}"/>
              </a:ext>
            </a:extLst>
          </p:cNvPr>
          <p:cNvSpPr/>
          <p:nvPr/>
        </p:nvSpPr>
        <p:spPr>
          <a:xfrm>
            <a:off x="8545887" y="2427677"/>
            <a:ext cx="2102478" cy="2002645"/>
          </a:xfrm>
          <a:prstGeom prst="rect">
            <a:avLst/>
          </a:prstGeom>
          <a:blipFill dpi="0" rotWithShape="1">
            <a:blip r:embed="rId7"/>
            <a:srcRect/>
            <a:stretch>
              <a:fillRect t="-10505" r="-17123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AF3F0417-5471-B8F2-D0D1-154302071C70}"/>
              </a:ext>
            </a:extLst>
          </p:cNvPr>
          <p:cNvSpPr txBox="1">
            <a:spLocks/>
          </p:cNvSpPr>
          <p:nvPr/>
        </p:nvSpPr>
        <p:spPr>
          <a:xfrm>
            <a:off x="8033164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Ausleihe</a:t>
            </a:r>
            <a:endParaRPr lang="de-DE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34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472EC-E3B4-26A8-46B2-94B9889F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73CBB2B-785D-2F37-A62F-9703CBC70A5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B8A7FA-EDE7-F0A9-FF1B-ACE79AE86F90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9FCFAE8B-6162-A52A-D7A3-9DC40C94252D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3B054708-55BD-B778-417B-5B96CD67B672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A1B5CFC1-F4BD-64C7-9892-B72A2D134C45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CE69AA86-2CE7-3604-2099-DE1767A7B6B0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18671EB4-3F57-11C5-B3CC-F6CBD15FBE79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8D4818D-8C8A-9DAA-9A0E-639D4B0D9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23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8E687FB-6F72-0E69-F373-ABA3FA55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Beratungsstellen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89D3C52-6DDB-4459-6999-770221829F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6400" y="1299449"/>
            <a:ext cx="1095111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Wer kann mir weiterhelfen?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A8727A4A-2624-83E8-F1A8-BCB8145408DA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D77C7DC4-305D-3E96-B536-D9999CB5321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044617CB-DF96-4B4D-7150-75E93C8910AF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B60AE817-2B0E-8F00-F37B-6C4E40D6A490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2CB70657-054D-FEBF-4992-64FFF47572B7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6603F8-04C6-C53D-F72A-6BB901471F8F}"/>
              </a:ext>
            </a:extLst>
          </p:cNvPr>
          <p:cNvSpPr/>
          <p:nvPr/>
        </p:nvSpPr>
        <p:spPr>
          <a:xfrm>
            <a:off x="1543634" y="2427677"/>
            <a:ext cx="2102478" cy="2002645"/>
          </a:xfrm>
          <a:prstGeom prst="rect">
            <a:avLst/>
          </a:prstGeom>
          <a:blipFill>
            <a:blip r:embed="rId3"/>
            <a:stretch>
              <a:fillRect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AB17E1-2694-4C9D-81F9-1EB977071676}"/>
              </a:ext>
            </a:extLst>
          </p:cNvPr>
          <p:cNvSpPr/>
          <p:nvPr/>
        </p:nvSpPr>
        <p:spPr>
          <a:xfrm>
            <a:off x="5044761" y="2427677"/>
            <a:ext cx="2102478" cy="2002645"/>
          </a:xfrm>
          <a:prstGeom prst="rect">
            <a:avLst/>
          </a:prstGeom>
          <a:blipFill>
            <a:blip r:embed="rId4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platzhalter 9">
            <a:extLst>
              <a:ext uri="{FF2B5EF4-FFF2-40B4-BE49-F238E27FC236}">
                <a16:creationId xmlns:a16="http://schemas.microsoft.com/office/drawing/2014/main" id="{BB2DE1E9-7759-75BD-3F17-D3720A9154BC}"/>
              </a:ext>
            </a:extLst>
          </p:cNvPr>
          <p:cNvSpPr txBox="1">
            <a:spLocks/>
          </p:cNvSpPr>
          <p:nvPr/>
        </p:nvSpPr>
        <p:spPr>
          <a:xfrm>
            <a:off x="1030911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Studieren mit </a:t>
            </a:r>
            <a:b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Kind(ern)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31" name="Textplatzhalter 9">
            <a:extLst>
              <a:ext uri="{FF2B5EF4-FFF2-40B4-BE49-F238E27FC236}">
                <a16:creationId xmlns:a16="http://schemas.microsoft.com/office/drawing/2014/main" id="{4586A60D-9DA0-63C4-96E7-2102B3372094}"/>
              </a:ext>
            </a:extLst>
          </p:cNvPr>
          <p:cNvSpPr txBox="1">
            <a:spLocks/>
          </p:cNvSpPr>
          <p:nvPr/>
        </p:nvSpPr>
        <p:spPr>
          <a:xfrm>
            <a:off x="4532037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Studieren mit Beeinträchtigung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9E9255-5B95-9BC9-5CA6-9BF3322AB26E}"/>
              </a:ext>
            </a:extLst>
          </p:cNvPr>
          <p:cNvSpPr/>
          <p:nvPr/>
        </p:nvSpPr>
        <p:spPr>
          <a:xfrm>
            <a:off x="8545887" y="2427677"/>
            <a:ext cx="2102478" cy="2002645"/>
          </a:xfrm>
          <a:prstGeom prst="rect">
            <a:avLst/>
          </a:prstGeom>
          <a:blipFill>
            <a:blip r:embed="rId7"/>
            <a:stretch>
              <a:fillRect t="-10505" b="-1449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platzhalter 9">
            <a:extLst>
              <a:ext uri="{FF2B5EF4-FFF2-40B4-BE49-F238E27FC236}">
                <a16:creationId xmlns:a16="http://schemas.microsoft.com/office/drawing/2014/main" id="{516B765A-82CC-1184-BE9B-ED5F057DF4DE}"/>
              </a:ext>
            </a:extLst>
          </p:cNvPr>
          <p:cNvSpPr txBox="1">
            <a:spLocks/>
          </p:cNvSpPr>
          <p:nvPr/>
        </p:nvSpPr>
        <p:spPr>
          <a:xfrm>
            <a:off x="8033164" y="4620338"/>
            <a:ext cx="3127925" cy="9382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</a:t>
            </a:r>
            <a:b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2000" b="1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Servicedesk</a:t>
            </a:r>
            <a:endParaRPr lang="de-DE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5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AD7E-4FDF-D5C6-A16B-853014DD0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A8F10AA-33A5-A7D0-3154-4631C07C7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24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F555F470-A91E-04E3-AC32-E259A2E63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Studieren mit Beeinträchtigung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784A1D8-8F50-2CDA-9B6C-54AFF291BE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6400" y="1299449"/>
            <a:ext cx="1095111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Wer kann mir weiterhelfen?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43A1009-97A4-3616-7E38-AE4BDB9C99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Nachteilsausgleich</a:t>
            </a:r>
          </a:p>
          <a:p>
            <a:endParaRPr lang="de-DE" noProof="0" dirty="0"/>
          </a:p>
          <a:p>
            <a:r>
              <a:rPr lang="de-DE" dirty="0"/>
              <a:t>Inklusionstutor*innen</a:t>
            </a:r>
            <a:br>
              <a:rPr lang="de-DE" dirty="0"/>
            </a:br>
            <a:r>
              <a:rPr lang="de-DE" dirty="0">
                <a:solidFill>
                  <a:srgbClr val="F28700"/>
                </a:solidFill>
              </a:rPr>
              <a:t>mehrere</a:t>
            </a:r>
            <a:r>
              <a:rPr lang="de-DE" b="1" dirty="0">
                <a:solidFill>
                  <a:srgbClr val="F28700"/>
                </a:solidFill>
              </a:rPr>
              <a:t> </a:t>
            </a:r>
            <a:r>
              <a:rPr lang="de-DE" dirty="0">
                <a:solidFill>
                  <a:srgbClr val="F28700"/>
                </a:solidFill>
              </a:rPr>
              <a:t>am IfS und GSI!</a:t>
            </a:r>
          </a:p>
          <a:p>
            <a:endParaRPr lang="de-DE" noProof="0" dirty="0"/>
          </a:p>
          <a:p>
            <a:r>
              <a:rPr lang="de-DE" dirty="0"/>
              <a:t>Peer-Groups</a:t>
            </a:r>
          </a:p>
          <a:p>
            <a:endParaRPr lang="de-DE" noProof="0" dirty="0"/>
          </a:p>
          <a:p>
            <a:r>
              <a:rPr lang="de-DE" dirty="0"/>
              <a:t>Interessensgruppe IBS</a:t>
            </a:r>
            <a:br>
              <a:rPr lang="de-DE" noProof="0" dirty="0"/>
            </a:br>
            <a:endParaRPr lang="de-DE" noProof="0" dirty="0"/>
          </a:p>
          <a:p>
            <a:pPr marL="0" indent="0">
              <a:buNone/>
            </a:pPr>
            <a:r>
              <a:rPr lang="de-DE" b="1" dirty="0">
                <a:solidFill>
                  <a:schemeClr val="tx1"/>
                </a:solidFill>
              </a:rPr>
              <a:t>Einführungsveranstaltung</a:t>
            </a:r>
            <a:r>
              <a:rPr lang="de-DE" dirty="0"/>
              <a:t>:</a:t>
            </a:r>
          </a:p>
          <a:p>
            <a:r>
              <a:rPr lang="de-DE" dirty="0"/>
              <a:t>07</a:t>
            </a:r>
            <a:r>
              <a:rPr lang="de-DE" noProof="0" dirty="0"/>
              <a:t>. Oktober 10:00 – 11:30</a:t>
            </a:r>
            <a:br>
              <a:rPr lang="de-DE" noProof="0" dirty="0"/>
            </a:br>
            <a:r>
              <a:rPr lang="de-DE" noProof="0" dirty="0"/>
              <a:t>	</a:t>
            </a:r>
            <a:r>
              <a:rPr lang="de-DE" i="1" noProof="0" dirty="0"/>
              <a:t>E004, HGB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B743A622-117C-0F87-76CC-825AE0702A4C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Alle Unterstützungsangebote erfolgen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streng vertraulich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D332C762-4730-91BB-293F-E7C2ACF804AA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2"/>
                </a:solidFill>
              </a:rPr>
              <a:t>Mehr Informationen:</a:t>
            </a:r>
            <a:endParaRPr lang="de-DE" sz="2000" dirty="0">
              <a:solidFill>
                <a:schemeClr val="bg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de-DE" sz="2000" b="1" dirty="0">
              <a:solidFill>
                <a:schemeClr val="tx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Sprechstunde und Beratung</a:t>
            </a:r>
            <a:endParaRPr lang="de-DE" sz="2000" b="1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D3CF27-0DC4-CD75-0F95-7E13F78D8526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4AC5F975-52CD-6C25-D96B-45D88FF84B40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4AC2F0E-FDAB-0B3E-5A26-2D54951CD51F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E41539F8-34AA-2850-0CB0-F72E5CD74332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EFEF42CD-F8BE-0DEC-F2A1-37403D6180C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3D5A883E-A698-636F-E5F3-6B48C603876E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F1792A56-C102-E0F8-7A17-373BE9468E49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366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06AA-6BC8-A52D-1F84-3A1E8C3D9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3C900FC-886C-A5C6-E6FA-82D168F6D3D1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05 	Ansprechpersonen</a:t>
            </a:r>
          </a:p>
        </p:txBody>
      </p:sp>
    </p:spTree>
    <p:extLst>
      <p:ext uri="{BB962C8B-B14F-4D97-AF65-F5344CB8AC3E}">
        <p14:creationId xmlns:p14="http://schemas.microsoft.com/office/powerpoint/2010/main" val="3296985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3569-8DCF-C0E0-C7CE-DB34CA0A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96CC21C-2DCB-5C8D-0351-5D7A582E662B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0FA36E-6785-2157-A77B-2E16E40D3C2E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6775849C-BED1-8390-954E-FC73E3B337CD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7B06B844-9B65-4771-6725-94E0B71B2110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77A96DAE-96EA-620D-6472-2769E1112888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51645C48-94FD-FCC3-BE01-2C09C05AEFBF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2A86B219-0654-629B-403E-3DF46EBA033C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7D81FC4-55DD-9A04-87AA-96C759881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26</a:t>
            </a:fld>
            <a:endParaRPr lang="de-DE" noProof="0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FDFAAE36-B9D9-54ED-9ED1-579082A897B9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14F063A9-2D21-4F57-8122-2E8F996FFA17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84E4AA95-D51A-0862-9F5C-8B84064ACEAC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E5A17525-F4A2-AB9A-CEA7-C62269E0E5FF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6B433CBF-47E0-54A9-2844-71F634DA3C9F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145EA9-B27D-3233-6F6E-FFF4FCF68570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ED67E74-741A-66DD-DF04-9A9412C24341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373CDF-A841-BFE0-F16D-106785E73269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E8C057A-6147-E469-C862-7429219017F2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CE31A5-907E-2149-020A-0575C479A100}"/>
                  </a:ext>
                </a:extLst>
              </p:cNvPr>
              <p:cNvSpPr txBox="1"/>
              <p:nvPr/>
            </p:nvSpPr>
            <p:spPr>
              <a:xfrm>
                <a:off x="2044199" y="3440639"/>
                <a:ext cx="2138727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Studiengangskoordination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51DE52-CD1C-4D7E-5E56-D077902B85B8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3001143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Dipl.-Soz. Judith </a:t>
                </a:r>
                <a:r>
                  <a:rPr lang="en-US" sz="1600" b="1" dirty="0" err="1"/>
                  <a:t>Schambach</a:t>
                </a:r>
                <a:endParaRPr lang="en-US" sz="1600" b="1" dirty="0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6CCF00D-5342-1EBC-F6AB-18DD89C38E2F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C9FBD32-A58E-18BC-7D79-2C0BC74B0F74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2165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453B749-E29B-2E41-F5A4-A57675BAA78F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studiengangskoordination@soziologie.uni-muenchen.de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330A5F-AA2F-6A66-C8CB-7EB82C9015FE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818A728-47D1-9045-291C-874BB1FFA9E8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9FBBC97-FD17-36A4-A258-16AA440006BE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1A27922-B2EC-9A43-D7E1-B0EB3AC02D9A}"/>
                </a:ext>
              </a:extLst>
            </p:cNvPr>
            <p:cNvGrpSpPr/>
            <p:nvPr/>
          </p:nvGrpSpPr>
          <p:grpSpPr>
            <a:xfrm>
              <a:off x="1961035" y="3133319"/>
              <a:ext cx="4372031" cy="1360135"/>
              <a:chOff x="1961035" y="3133319"/>
              <a:chExt cx="4372031" cy="1360135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4BD993B-67AB-151A-3382-0FCD1BAFE83B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175080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Fachstudienberatung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0C6D69E-6E0B-3F2F-EE5A-EFD351A8DF52}"/>
                  </a:ext>
                </a:extLst>
              </p:cNvPr>
              <p:cNvSpPr txBox="1"/>
              <p:nvPr/>
            </p:nvSpPr>
            <p:spPr>
              <a:xfrm>
                <a:off x="1961035" y="3133319"/>
                <a:ext cx="2242830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nicht besetzt</a:t>
                </a:r>
                <a:endParaRPr lang="en-US" sz="1600" b="1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7346E36-A063-9DA3-FECF-77A706A135E8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7E04936-42D1-4049-8EB8-B7BC8F23BC42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.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2DD96F6-BE2E-8803-1907-5A50295837FB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.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sp>
        <p:nvSpPr>
          <p:cNvPr id="45" name="Titel 8">
            <a:extLst>
              <a:ext uri="{FF2B5EF4-FFF2-40B4-BE49-F238E27FC236}">
                <a16:creationId xmlns:a16="http://schemas.microsoft.com/office/drawing/2014/main" id="{8D3B25AD-DDD0-F609-A481-EABF2037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 err="1"/>
              <a:t>Teilfach</a:t>
            </a:r>
            <a:r>
              <a:rPr lang="de-DE" sz="2800" dirty="0"/>
              <a:t> Soziologie</a:t>
            </a:r>
            <a:endParaRPr lang="de-DE" sz="2800" noProof="0" dirty="0"/>
          </a:p>
        </p:txBody>
      </p:sp>
      <p:sp>
        <p:nvSpPr>
          <p:cNvPr id="46" name="Textplatzhalter 9">
            <a:extLst>
              <a:ext uri="{FF2B5EF4-FFF2-40B4-BE49-F238E27FC236}">
                <a16:creationId xmlns:a16="http://schemas.microsoft.com/office/drawing/2014/main" id="{12213513-B691-B9A3-049A-F247B99C7D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An wen kann ich mich wenden?</a:t>
            </a:r>
          </a:p>
        </p:txBody>
      </p:sp>
      <p:sp>
        <p:nvSpPr>
          <p:cNvPr id="47" name="Textplatzhalter 1">
            <a:extLst>
              <a:ext uri="{FF2B5EF4-FFF2-40B4-BE49-F238E27FC236}">
                <a16:creationId xmlns:a16="http://schemas.microsoft.com/office/drawing/2014/main" id="{68AF8D59-D8B5-3C9B-001E-657666D1C02A}"/>
              </a:ext>
            </a:extLst>
          </p:cNvPr>
          <p:cNvSpPr txBox="1">
            <a:spLocks/>
          </p:cNvSpPr>
          <p:nvPr/>
        </p:nvSpPr>
        <p:spPr>
          <a:xfrm>
            <a:off x="1600061" y="5926659"/>
            <a:ext cx="2567548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IfS - Konradstr. 6 - 80801 München</a:t>
            </a:r>
          </a:p>
        </p:txBody>
      </p:sp>
      <p:pic>
        <p:nvPicPr>
          <p:cNvPr id="48" name="Grafik 6" descr="DSC_0007_klein_neu.jpg">
            <a:extLst>
              <a:ext uri="{FF2B5EF4-FFF2-40B4-BE49-F238E27FC236}">
                <a16:creationId xmlns:a16="http://schemas.microsoft.com/office/drawing/2014/main" id="{47ECE16D-8A81-DED9-C211-44B4BC7EFF5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8837" y="2140411"/>
            <a:ext cx="3169996" cy="3861929"/>
          </a:xfrm>
          <a:prstGeom prst="rect">
            <a:avLst/>
          </a:prstGeom>
        </p:spPr>
      </p:pic>
      <p:pic>
        <p:nvPicPr>
          <p:cNvPr id="49" name="Graphic 48" descr="Receiver outline">
            <a:extLst>
              <a:ext uri="{FF2B5EF4-FFF2-40B4-BE49-F238E27FC236}">
                <a16:creationId xmlns:a16="http://schemas.microsoft.com/office/drawing/2014/main" id="{9A800035-90ED-11A9-0A8A-F530FCA89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50" name="Graphic 49" descr="Email outline">
            <a:extLst>
              <a:ext uri="{FF2B5EF4-FFF2-40B4-BE49-F238E27FC236}">
                <a16:creationId xmlns:a16="http://schemas.microsoft.com/office/drawing/2014/main" id="{ACCECA19-9463-00DA-55BF-55D62B4900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pic>
        <p:nvPicPr>
          <p:cNvPr id="51" name="Graphic 50" descr="Receiver outline">
            <a:extLst>
              <a:ext uri="{FF2B5EF4-FFF2-40B4-BE49-F238E27FC236}">
                <a16:creationId xmlns:a16="http://schemas.microsoft.com/office/drawing/2014/main" id="{B8A087F6-6AC4-E641-0BCD-F3C335B87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52" name="Graphic 51" descr="Email outline">
            <a:extLst>
              <a:ext uri="{FF2B5EF4-FFF2-40B4-BE49-F238E27FC236}">
                <a16:creationId xmlns:a16="http://schemas.microsoft.com/office/drawing/2014/main" id="{072205A2-D654-4409-5606-5E00981603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pic>
        <p:nvPicPr>
          <p:cNvPr id="53" name="Graphic 52" descr="Female Profile outline">
            <a:extLst>
              <a:ext uri="{FF2B5EF4-FFF2-40B4-BE49-F238E27FC236}">
                <a16:creationId xmlns:a16="http://schemas.microsoft.com/office/drawing/2014/main" id="{FD9E17CD-100A-AECA-2EB9-2BC1E5B903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89668" y="45536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5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85C0C-E47C-CBF6-8644-447C7A46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BE4EDAF-7651-6EDE-3A42-53491611F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27</a:t>
            </a:fld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3A25E-A98E-C779-9233-C37B04FA1C54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8234EDA0-A0ED-EE1E-EA98-FEC08B171A4F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983B435D-ABB3-4715-2A02-B5D7449C312F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96373A9F-A48A-D18D-F5B5-ACE805793424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12849CC1-7FE2-4214-8D62-45A13922FDFB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500873CE-41A4-3E5B-71BE-7AC8E46CFB44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B96A2EED-FF15-001F-EC20-61CA99EC3727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pic>
        <p:nvPicPr>
          <p:cNvPr id="32" name="Picture 31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A95D64F2-FAA8-8E7D-47EA-31D6D29DF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06" y="2140410"/>
            <a:ext cx="3159627" cy="3861929"/>
          </a:xfrm>
          <a:prstGeom prst="rect">
            <a:avLst/>
          </a:prstGeom>
        </p:spPr>
      </p:pic>
      <p:pic>
        <p:nvPicPr>
          <p:cNvPr id="33" name="Graphic 32" descr="Receiver outline">
            <a:extLst>
              <a:ext uri="{FF2B5EF4-FFF2-40B4-BE49-F238E27FC236}">
                <a16:creationId xmlns:a16="http://schemas.microsoft.com/office/drawing/2014/main" id="{9377CA68-5242-313F-C7AF-D29CD076C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2137" y="3234427"/>
            <a:ext cx="277200" cy="277200"/>
          </a:xfrm>
          <a:prstGeom prst="rect">
            <a:avLst/>
          </a:prstGeom>
        </p:spPr>
      </p:pic>
      <p:pic>
        <p:nvPicPr>
          <p:cNvPr id="34" name="Graphic 33" descr="Email outline">
            <a:extLst>
              <a:ext uri="{FF2B5EF4-FFF2-40B4-BE49-F238E27FC236}">
                <a16:creationId xmlns:a16="http://schemas.microsoft.com/office/drawing/2014/main" id="{3AF97198-35CB-9CD3-F4DD-4619B9869E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3573240"/>
            <a:ext cx="277200" cy="2772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FD92888-64BA-B39E-3756-1164BF21C7E8}"/>
              </a:ext>
            </a:extLst>
          </p:cNvPr>
          <p:cNvGrpSpPr/>
          <p:nvPr/>
        </p:nvGrpSpPr>
        <p:grpSpPr>
          <a:xfrm>
            <a:off x="5290732" y="2361985"/>
            <a:ext cx="5967136" cy="1582903"/>
            <a:chOff x="365931" y="2989577"/>
            <a:chExt cx="5967136" cy="158290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FA37EF2-A43A-3736-7D22-66C7A28330C3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8"/>
              <a:srcRect/>
              <a:stretch>
                <a:fillRect b="-25000"/>
              </a:stretch>
            </a:blip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B0DA1EB-C601-A794-D65A-10A1BC191FCA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235E2A4-94AF-7F76-2EB5-CEF2A15268A7}"/>
                </a:ext>
              </a:extLst>
            </p:cNvPr>
            <p:cNvGrpSpPr/>
            <p:nvPr/>
          </p:nvGrpSpPr>
          <p:grpSpPr>
            <a:xfrm>
              <a:off x="1989535" y="3119940"/>
              <a:ext cx="4343531" cy="1373514"/>
              <a:chOff x="1989535" y="3119940"/>
              <a:chExt cx="4343531" cy="137351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A9D9AF3-8C2E-FBF3-6D74-BB8D987C75B9}"/>
                  </a:ext>
                </a:extLst>
              </p:cNvPr>
              <p:cNvSpPr txBox="1"/>
              <p:nvPr/>
            </p:nvSpPr>
            <p:spPr>
              <a:xfrm>
                <a:off x="2044199" y="3440639"/>
                <a:ext cx="2138727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Studiengangskoordination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00E6937-21DD-009B-5B96-385E4403BF8C}"/>
                  </a:ext>
                </a:extLst>
              </p:cNvPr>
              <p:cNvSpPr txBox="1"/>
              <p:nvPr/>
            </p:nvSpPr>
            <p:spPr>
              <a:xfrm>
                <a:off x="1989535" y="3119940"/>
                <a:ext cx="2569806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600" b="1" dirty="0"/>
                  <a:t>Lidia Bodensteiner, M.A.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745C765-F1C5-2945-030A-C591C59FFAF9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62F5813-4593-5C6C-F597-2076BFE771A8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4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9005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A226077-01B6-49CB-E2C7-CA089B6A6B00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hlinkClick r:id="rId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lidia.bodensteiner@gsi.uni-muenchen.de</a:t>
                  </a:r>
                  <a:endParaRPr lang="en-US" sz="1200" dirty="0"/>
                </a:p>
              </p:txBody>
            </p:sp>
          </p:grp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FC67B3B-C84B-9602-87D1-D10214378B7F}"/>
              </a:ext>
            </a:extLst>
          </p:cNvPr>
          <p:cNvGrpSpPr/>
          <p:nvPr/>
        </p:nvGrpSpPr>
        <p:grpSpPr>
          <a:xfrm>
            <a:off x="5290731" y="4219432"/>
            <a:ext cx="5967136" cy="1582903"/>
            <a:chOff x="365931" y="2989577"/>
            <a:chExt cx="5967136" cy="1582903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D97DF99-6090-CDA6-9D7C-595478C88BD5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blipFill dpi="0" rotWithShape="1">
              <a:blip r:embed="rId10"/>
              <a:srcRect/>
              <a:stretch>
                <a:fillRect t="1000" b="-25000"/>
              </a:stretch>
            </a:blip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2BD3DFD-FFE2-BA67-F2FE-9F9E3BAA6E4C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895D0E-A8BC-F2E6-BBB2-165184525863}"/>
                </a:ext>
              </a:extLst>
            </p:cNvPr>
            <p:cNvGrpSpPr/>
            <p:nvPr/>
          </p:nvGrpSpPr>
          <p:grpSpPr>
            <a:xfrm>
              <a:off x="1961035" y="3133319"/>
              <a:ext cx="4372031" cy="1360135"/>
              <a:chOff x="1961035" y="3133319"/>
              <a:chExt cx="4372031" cy="1360135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C2019C-8A9C-C9A3-30A5-D7E84563BB28}"/>
                  </a:ext>
                </a:extLst>
              </p:cNvPr>
              <p:cNvSpPr txBox="1"/>
              <p:nvPr/>
            </p:nvSpPr>
            <p:spPr>
              <a:xfrm>
                <a:off x="1961035" y="3439293"/>
                <a:ext cx="175080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Fachstudienberatung</a:t>
                </a:r>
                <a:endParaRPr lang="en-US" sz="12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544586B-49B7-FA19-5499-F0909D1AAEB2}"/>
                  </a:ext>
                </a:extLst>
              </p:cNvPr>
              <p:cNvSpPr txBox="1"/>
              <p:nvPr/>
            </p:nvSpPr>
            <p:spPr>
              <a:xfrm>
                <a:off x="1961035" y="3133319"/>
                <a:ext cx="23041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Prof. Dr. Markus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Gloe</a:t>
                </a:r>
                <a:endParaRPr lang="en-US" sz="1600" b="1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215CC6-C9C5-B26F-4F16-D80FCAF70626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62CF7A7C-B613-AC61-4212-23D378F2133D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181598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9009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D77FFC6-1E48-135A-02FC-76632952AB6B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11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markus.gloe@gsi.uni-muenchen.de</a:t>
                  </a:r>
                  <a:endParaRPr lang="en-US" sz="1200" dirty="0"/>
                </a:p>
              </p:txBody>
            </p:sp>
          </p:grpSp>
        </p:grpSp>
      </p:grpSp>
      <p:pic>
        <p:nvPicPr>
          <p:cNvPr id="53" name="Graphic 52" descr="Receiver outline">
            <a:extLst>
              <a:ext uri="{FF2B5EF4-FFF2-40B4-BE49-F238E27FC236}">
                <a16:creationId xmlns:a16="http://schemas.microsoft.com/office/drawing/2014/main" id="{1415C3AC-BCE5-FB70-F173-F56FC866F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2137" y="5115027"/>
            <a:ext cx="277200" cy="277200"/>
          </a:xfrm>
          <a:prstGeom prst="rect">
            <a:avLst/>
          </a:prstGeom>
        </p:spPr>
      </p:pic>
      <p:pic>
        <p:nvPicPr>
          <p:cNvPr id="54" name="Graphic 53" descr="Email outline">
            <a:extLst>
              <a:ext uri="{FF2B5EF4-FFF2-40B4-BE49-F238E27FC236}">
                <a16:creationId xmlns:a16="http://schemas.microsoft.com/office/drawing/2014/main" id="{2773487C-49D2-EC7C-9E9B-625E36154B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137" y="5429424"/>
            <a:ext cx="277200" cy="277200"/>
          </a:xfrm>
          <a:prstGeom prst="rect">
            <a:avLst/>
          </a:prstGeom>
        </p:spPr>
      </p:pic>
      <p:sp>
        <p:nvSpPr>
          <p:cNvPr id="55" name="Titel 8">
            <a:extLst>
              <a:ext uri="{FF2B5EF4-FFF2-40B4-BE49-F238E27FC236}">
                <a16:creationId xmlns:a16="http://schemas.microsoft.com/office/drawing/2014/main" id="{74592692-CEAA-8E11-F84D-22C3A972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 err="1"/>
              <a:t>Teilfach</a:t>
            </a:r>
            <a:r>
              <a:rPr lang="de-DE" sz="2800" dirty="0"/>
              <a:t> Politikwissenschaft</a:t>
            </a:r>
            <a:endParaRPr lang="de-DE" sz="2800" noProof="0" dirty="0"/>
          </a:p>
        </p:txBody>
      </p:sp>
      <p:sp>
        <p:nvSpPr>
          <p:cNvPr id="56" name="Textplatzhalter 9">
            <a:extLst>
              <a:ext uri="{FF2B5EF4-FFF2-40B4-BE49-F238E27FC236}">
                <a16:creationId xmlns:a16="http://schemas.microsoft.com/office/drawing/2014/main" id="{90BC1402-8359-7083-DED8-42FC9EFF99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An wen kann ich mich wenden?</a:t>
            </a:r>
          </a:p>
        </p:txBody>
      </p:sp>
      <p:sp>
        <p:nvSpPr>
          <p:cNvPr id="57" name="Textplatzhalter 1">
            <a:extLst>
              <a:ext uri="{FF2B5EF4-FFF2-40B4-BE49-F238E27FC236}">
                <a16:creationId xmlns:a16="http://schemas.microsoft.com/office/drawing/2014/main" id="{7A26ABF0-55E0-1EFF-7CAE-81D6687FB8CD}"/>
              </a:ext>
            </a:extLst>
          </p:cNvPr>
          <p:cNvSpPr txBox="1">
            <a:spLocks/>
          </p:cNvSpPr>
          <p:nvPr/>
        </p:nvSpPr>
        <p:spPr>
          <a:xfrm>
            <a:off x="1402098" y="5926659"/>
            <a:ext cx="2963473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GSI -  </a:t>
            </a:r>
            <a:r>
              <a:rPr lang="de-DE" sz="1200" dirty="0" err="1">
                <a:solidFill>
                  <a:schemeClr val="bg2"/>
                </a:solidFill>
              </a:rPr>
              <a:t>Oettingenstr</a:t>
            </a:r>
            <a:r>
              <a:rPr lang="de-DE" sz="1200" dirty="0">
                <a:solidFill>
                  <a:schemeClr val="bg2"/>
                </a:solidFill>
              </a:rPr>
              <a:t>. 67 - 80538 München</a:t>
            </a:r>
          </a:p>
        </p:txBody>
      </p:sp>
    </p:spTree>
    <p:extLst>
      <p:ext uri="{BB962C8B-B14F-4D97-AF65-F5344CB8AC3E}">
        <p14:creationId xmlns:p14="http://schemas.microsoft.com/office/powerpoint/2010/main" val="193384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307ED-0F91-F595-2CB1-056200888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1DF510E-2093-E622-1F99-B5A9B87B8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28</a:t>
            </a:fld>
            <a:endParaRPr lang="de-DE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A945FD-157B-1ABE-9FC0-0DA6373D3203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59BC41EB-A43F-4C3D-40B0-C38990925327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7BEA207F-9777-758C-C567-F459A55E39D0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A43D0B9E-986A-D25B-1015-EE1E7F8CF487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D72C9D8E-7EC6-F2E8-61C2-A6C058D3D412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A81D580A-3A21-D743-48D2-2EFCD7930306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7D8828CA-420F-30DF-8FB9-9C93217E4ABE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C279777-9D7E-7525-8BBF-E8C9E8AE12BA}"/>
              </a:ext>
            </a:extLst>
          </p:cNvPr>
          <p:cNvGrpSpPr/>
          <p:nvPr/>
        </p:nvGrpSpPr>
        <p:grpSpPr>
          <a:xfrm>
            <a:off x="6616709" y="2361985"/>
            <a:ext cx="5125795" cy="1582903"/>
            <a:chOff x="365931" y="2989577"/>
            <a:chExt cx="6043719" cy="158290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5FCA8EE-C568-8B4B-7A86-F960C0AC4461}"/>
                </a:ext>
              </a:extLst>
            </p:cNvPr>
            <p:cNvSpPr/>
            <p:nvPr/>
          </p:nvSpPr>
          <p:spPr>
            <a:xfrm>
              <a:off x="442516" y="3075708"/>
              <a:ext cx="1347937" cy="14106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742291-728D-5E74-ABDE-45863215555B}"/>
                </a:ext>
              </a:extLst>
            </p:cNvPr>
            <p:cNvSpPr/>
            <p:nvPr/>
          </p:nvSpPr>
          <p:spPr>
            <a:xfrm>
              <a:off x="365931" y="2989577"/>
              <a:ext cx="5967136" cy="15829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32880B8-F0DC-3DBC-CAFF-A79A93754A3A}"/>
                </a:ext>
              </a:extLst>
            </p:cNvPr>
            <p:cNvGrpSpPr/>
            <p:nvPr/>
          </p:nvGrpSpPr>
          <p:grpSpPr>
            <a:xfrm>
              <a:off x="1987556" y="3119940"/>
              <a:ext cx="4422094" cy="1373514"/>
              <a:chOff x="1987556" y="3119940"/>
              <a:chExt cx="4422094" cy="137351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E8488CD-B1D8-E8D5-E07F-6B6547E69DEA}"/>
                  </a:ext>
                </a:extLst>
              </p:cNvPr>
              <p:cNvSpPr txBox="1"/>
              <p:nvPr/>
            </p:nvSpPr>
            <p:spPr>
              <a:xfrm>
                <a:off x="1987556" y="3440639"/>
                <a:ext cx="4127618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200" b="1" dirty="0" err="1">
                    <a:solidFill>
                      <a:schemeClr val="bg2"/>
                    </a:solidFill>
                  </a:rPr>
                  <a:t>Sachbearbeitung</a:t>
                </a:r>
                <a:r>
                  <a:rPr lang="en-US" sz="1200" b="1" dirty="0">
                    <a:solidFill>
                      <a:schemeClr val="bg2"/>
                    </a:solidFill>
                  </a:rPr>
                  <a:t> LA Politik und Gesellschaft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30AB7C-2A07-B30A-7D54-7D5347389C1E}"/>
                  </a:ext>
                </a:extLst>
              </p:cNvPr>
              <p:cNvSpPr txBox="1"/>
              <p:nvPr/>
            </p:nvSpPr>
            <p:spPr>
              <a:xfrm>
                <a:off x="1989533" y="3119940"/>
                <a:ext cx="442011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GB" sz="1600" b="1" dirty="0"/>
                  <a:t>Roberta </a:t>
                </a:r>
                <a:r>
                  <a:rPr lang="en-GB" sz="1600" b="1" dirty="0" err="1"/>
                  <a:t>Vurnek</a:t>
                </a:r>
                <a:endParaRPr lang="en-US" sz="1600" b="1" dirty="0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7979266-223F-0C37-F7B5-16FAB17FEA9A}"/>
                  </a:ext>
                </a:extLst>
              </p:cNvPr>
              <p:cNvGrpSpPr/>
              <p:nvPr/>
            </p:nvGrpSpPr>
            <p:grpSpPr>
              <a:xfrm>
                <a:off x="2286673" y="3870625"/>
                <a:ext cx="4046393" cy="622829"/>
                <a:chOff x="2286673" y="3599689"/>
                <a:chExt cx="4046393" cy="622829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144A483-390B-1B2C-52C7-6D3B9959996B}"/>
                    </a:ext>
                  </a:extLst>
                </p:cNvPr>
                <p:cNvSpPr txBox="1"/>
                <p:nvPr/>
              </p:nvSpPr>
              <p:spPr>
                <a:xfrm>
                  <a:off x="2286674" y="3599689"/>
                  <a:ext cx="2253556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>
                      <a:solidFill>
                        <a:schemeClr val="bg2"/>
                      </a:solidFill>
                    </a:rPr>
                    <a:t>+49 (0) 89 2180 – 6830 </a:t>
                  </a:r>
                  <a:endParaRPr lang="en-US" sz="12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262610C-A66B-E4A5-8132-A9233B9495A2}"/>
                    </a:ext>
                  </a:extLst>
                </p:cNvPr>
                <p:cNvSpPr txBox="1"/>
                <p:nvPr/>
              </p:nvSpPr>
              <p:spPr>
                <a:xfrm>
                  <a:off x="2286673" y="3945519"/>
                  <a:ext cx="4046393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200" dirty="0" err="1">
                      <a:hlinkClick r:id="rId3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roberta.vurnek@lmu.de</a:t>
                  </a:r>
                  <a:endParaRPr lang="en-US" sz="1200" dirty="0"/>
                </a:p>
              </p:txBody>
            </p:sp>
          </p:grpSp>
        </p:grpSp>
      </p:grp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CA699BD8-9BDE-CC7E-6EEC-ACF2EF4CEDA1}"/>
              </a:ext>
            </a:extLst>
          </p:cNvPr>
          <p:cNvSpPr txBox="1">
            <a:spLocks/>
          </p:cNvSpPr>
          <p:nvPr/>
        </p:nvSpPr>
        <p:spPr>
          <a:xfrm>
            <a:off x="6616710" y="4156688"/>
            <a:ext cx="5060843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Mehr Informationen:</a:t>
            </a:r>
          </a:p>
          <a:p>
            <a:pPr algn="ctr"/>
            <a:br>
              <a:rPr lang="de-DE" sz="2000" dirty="0"/>
            </a:br>
            <a:r>
              <a:rPr lang="de-DE" sz="20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PAGS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20" name="Titel 8">
            <a:extLst>
              <a:ext uri="{FF2B5EF4-FFF2-40B4-BE49-F238E27FC236}">
                <a16:creationId xmlns:a16="http://schemas.microsoft.com/office/drawing/2014/main" id="{6D61CBA8-3A6F-C6A0-E95C-E0BEA4A51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sz="2800" dirty="0"/>
              <a:t>Prüfungsamt (PAGS)</a:t>
            </a:r>
            <a:endParaRPr lang="de-DE" sz="2800" noProof="0" dirty="0"/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3BB87EFB-E281-DD92-E6BE-474B352600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299449"/>
            <a:ext cx="1219200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Wozu brauche ich das Prüfungsamt?</a:t>
            </a:r>
          </a:p>
        </p:txBody>
      </p:sp>
      <p:sp>
        <p:nvSpPr>
          <p:cNvPr id="26" name="Textplatzhalter 10">
            <a:extLst>
              <a:ext uri="{FF2B5EF4-FFF2-40B4-BE49-F238E27FC236}">
                <a16:creationId xmlns:a16="http://schemas.microsoft.com/office/drawing/2014/main" id="{12B1EC82-FA06-536D-0901-0A0C484CAC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4480318"/>
            <a:ext cx="5140799" cy="1909702"/>
          </a:xfrm>
        </p:spPr>
        <p:txBody>
          <a:bodyPr/>
          <a:lstStyle/>
          <a:p>
            <a:r>
              <a:rPr lang="de-DE" sz="2000" noProof="0" dirty="0"/>
              <a:t>Leistungsbescheinigung für BAföG</a:t>
            </a:r>
          </a:p>
          <a:p>
            <a:endParaRPr lang="de-DE" sz="2000" dirty="0">
              <a:solidFill>
                <a:schemeClr val="bg2"/>
              </a:solidFill>
            </a:endParaRPr>
          </a:p>
          <a:p>
            <a:r>
              <a:rPr lang="de-DE" sz="2000" noProof="0" dirty="0">
                <a:solidFill>
                  <a:schemeClr val="bg2"/>
                </a:solidFill>
              </a:rPr>
              <a:t>Ausstellung von Abschlussdokumenten</a:t>
            </a:r>
          </a:p>
          <a:p>
            <a:endParaRPr lang="de-DE" sz="2000" dirty="0">
              <a:solidFill>
                <a:schemeClr val="bg2"/>
              </a:solidFill>
            </a:endParaRPr>
          </a:p>
          <a:p>
            <a:r>
              <a:rPr lang="de-DE" sz="2000" noProof="0" dirty="0">
                <a:solidFill>
                  <a:schemeClr val="bg2"/>
                </a:solidFill>
              </a:rPr>
              <a:t>Rücktritt von Prüfungen (z.B. bei Krankheit)</a:t>
            </a:r>
          </a:p>
        </p:txBody>
      </p:sp>
      <p:pic>
        <p:nvPicPr>
          <p:cNvPr id="27" name="Grafik 2">
            <a:extLst>
              <a:ext uri="{FF2B5EF4-FFF2-40B4-BE49-F238E27FC236}">
                <a16:creationId xmlns:a16="http://schemas.microsoft.com/office/drawing/2014/main" id="{652A8962-0F33-9949-B13F-E6B5F12A7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717" y="2340218"/>
            <a:ext cx="3062321" cy="1713912"/>
          </a:xfrm>
          <a:prstGeom prst="rect">
            <a:avLst/>
          </a:prstGeom>
        </p:spPr>
      </p:pic>
      <p:sp>
        <p:nvSpPr>
          <p:cNvPr id="28" name="Textplatzhalter 1">
            <a:extLst>
              <a:ext uri="{FF2B5EF4-FFF2-40B4-BE49-F238E27FC236}">
                <a16:creationId xmlns:a16="http://schemas.microsoft.com/office/drawing/2014/main" id="{5804B3F7-A7F9-977B-A4AC-B0079022764B}"/>
              </a:ext>
            </a:extLst>
          </p:cNvPr>
          <p:cNvSpPr txBox="1">
            <a:spLocks/>
          </p:cNvSpPr>
          <p:nvPr/>
        </p:nvSpPr>
        <p:spPr>
          <a:xfrm>
            <a:off x="981846" y="3944888"/>
            <a:ext cx="3854061" cy="551294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 rtl="0" eaLnBrk="1" latinLnBrk="0" hangingPunct="1">
              <a:lnSpc>
                <a:spcPct val="90000"/>
              </a:lnSpc>
              <a:spcBef>
                <a:spcPts val="892"/>
              </a:spcBef>
              <a:buFont typeface="Arial" panose="020B0604020202020204" pitchFamily="34" charset="0"/>
              <a:buChar char="•"/>
              <a:defRPr sz="24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2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>
                <a:solidFill>
                  <a:schemeClr val="bg2"/>
                </a:solidFill>
              </a:rPr>
              <a:t>PAGS -  Geschwister-Scholl-Platz 1 - 80539 München</a:t>
            </a:r>
          </a:p>
        </p:txBody>
      </p:sp>
      <p:pic>
        <p:nvPicPr>
          <p:cNvPr id="29" name="Graphic 28" descr="Female Profile outline">
            <a:extLst>
              <a:ext uri="{FF2B5EF4-FFF2-40B4-BE49-F238E27FC236}">
                <a16:creationId xmlns:a16="http://schemas.microsoft.com/office/drawing/2014/main" id="{334BBC4B-3C7D-D492-C9A5-1AC4429AF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4281" y="2713524"/>
            <a:ext cx="914400" cy="914400"/>
          </a:xfrm>
          <a:prstGeom prst="rect">
            <a:avLst/>
          </a:prstGeom>
        </p:spPr>
      </p:pic>
      <p:pic>
        <p:nvPicPr>
          <p:cNvPr id="3" name="Graphic 2" descr="Receiver outline">
            <a:extLst>
              <a:ext uri="{FF2B5EF4-FFF2-40B4-BE49-F238E27FC236}">
                <a16:creationId xmlns:a16="http://schemas.microsoft.com/office/drawing/2014/main" id="{E42454EC-746C-41F3-087F-52045C799C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3540" y="3234427"/>
            <a:ext cx="277200" cy="277200"/>
          </a:xfrm>
          <a:prstGeom prst="rect">
            <a:avLst/>
          </a:prstGeom>
        </p:spPr>
      </p:pic>
      <p:pic>
        <p:nvPicPr>
          <p:cNvPr id="4" name="Graphic 3" descr="Email outline">
            <a:extLst>
              <a:ext uri="{FF2B5EF4-FFF2-40B4-BE49-F238E27FC236}">
                <a16:creationId xmlns:a16="http://schemas.microsoft.com/office/drawing/2014/main" id="{43A6F251-A628-80C2-E2B9-24466C956A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13540" y="3573240"/>
            <a:ext cx="277200" cy="2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7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EC8D-8B97-7007-D2E1-E8CB15137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5577D64-7418-29BC-38A0-4B32ACFE36F8}"/>
              </a:ext>
            </a:extLst>
          </p:cNvPr>
          <p:cNvSpPr txBox="1">
            <a:spLocks/>
          </p:cNvSpPr>
          <p:nvPr/>
        </p:nvSpPr>
        <p:spPr>
          <a:xfrm>
            <a:off x="481621" y="3074382"/>
            <a:ext cx="7200000" cy="709235"/>
          </a:xfrm>
          <a:prstGeom prst="rect">
            <a:avLst/>
          </a:prstGeom>
        </p:spPr>
        <p:txBody>
          <a:bodyPr/>
          <a:lstStyle>
            <a:lvl1pPr algn="l" defTabSz="81555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dirty="0">
                <a:solidFill>
                  <a:schemeClr val="bg1"/>
                </a:solidFill>
              </a:rPr>
              <a:t>06 	Kommunikation</a:t>
            </a:r>
          </a:p>
        </p:txBody>
      </p:sp>
    </p:spTree>
    <p:extLst>
      <p:ext uri="{BB962C8B-B14F-4D97-AF65-F5344CB8AC3E}">
        <p14:creationId xmlns:p14="http://schemas.microsoft.com/office/powerpoint/2010/main" val="1920043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02C2D-825B-EC2F-81DD-FA62EB2A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D10FFD3-9E3F-328B-9A4D-99C540DE1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30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EE09FB1-F2F7-6FC4-DC74-55F51D3D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Ansprechpersonen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E2DA39C-C418-262D-0277-F5B93517DB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2886" y="2230646"/>
            <a:ext cx="10166228" cy="938212"/>
          </a:xfrm>
          <a:noFill/>
          <a:ln w="38100">
            <a:noFill/>
          </a:ln>
        </p:spPr>
        <p:txBody>
          <a:bodyPr/>
          <a:lstStyle/>
          <a:p>
            <a:pPr algn="ctr"/>
            <a:r>
              <a:rPr lang="de-DE" sz="2400" noProof="0" dirty="0">
                <a:solidFill>
                  <a:schemeClr val="tx1"/>
                </a:solidFill>
              </a:rPr>
              <a:t>Haben Sie Fragen zur </a:t>
            </a:r>
            <a:r>
              <a:rPr lang="de-DE" sz="2400" b="1" noProof="0" dirty="0">
                <a:solidFill>
                  <a:srgbClr val="F28700"/>
                </a:solidFill>
              </a:rPr>
              <a:t>Kursbelegung</a:t>
            </a:r>
            <a:r>
              <a:rPr lang="de-DE" sz="2400" noProof="0" dirty="0">
                <a:solidFill>
                  <a:schemeClr val="tx1"/>
                </a:solidFill>
              </a:rPr>
              <a:t>, zur </a:t>
            </a:r>
            <a:r>
              <a:rPr lang="de-DE" sz="2400" b="1" noProof="0" dirty="0">
                <a:solidFill>
                  <a:srgbClr val="F28700"/>
                </a:solidFill>
              </a:rPr>
              <a:t>Prüfungsanmeldung</a:t>
            </a:r>
            <a:r>
              <a:rPr lang="de-DE" sz="2400" noProof="0" dirty="0">
                <a:solidFill>
                  <a:schemeClr val="tx1"/>
                </a:solidFill>
              </a:rPr>
              <a:t> </a:t>
            </a:r>
            <a:br>
              <a:rPr lang="de-DE" sz="2400" noProof="0" dirty="0">
                <a:solidFill>
                  <a:schemeClr val="tx1"/>
                </a:solidFill>
              </a:rPr>
            </a:br>
            <a:r>
              <a:rPr lang="de-DE" sz="2400" noProof="0" dirty="0">
                <a:solidFill>
                  <a:schemeClr val="tx1"/>
                </a:solidFill>
              </a:rPr>
              <a:t>oder allgemein zum Studium?</a:t>
            </a:r>
            <a:endParaRPr lang="de-DE" sz="2400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57A35B1-5C38-2050-B524-4647F8635F21}"/>
              </a:ext>
            </a:extLst>
          </p:cNvPr>
          <p:cNvSpPr txBox="1">
            <a:spLocks/>
          </p:cNvSpPr>
          <p:nvPr/>
        </p:nvSpPr>
        <p:spPr>
          <a:xfrm>
            <a:off x="1012886" y="4316456"/>
            <a:ext cx="10166228" cy="938212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Wenden Sie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sich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per Email an die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jeweilige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Studiengangskoordination!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2" name="Graphic 31" descr="Chevron arrows with solid fill">
            <a:extLst>
              <a:ext uri="{FF2B5EF4-FFF2-40B4-BE49-F238E27FC236}">
                <a16:creationId xmlns:a16="http://schemas.microsoft.com/office/drawing/2014/main" id="{1E64D8A1-B52D-5F22-F57C-EF407878D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5638800" y="3168858"/>
            <a:ext cx="914400" cy="914400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6CDCD331-E7A4-2856-8DFB-965616F1628A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E132B525-F1B7-9F00-5E81-A915284EADE0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9A477741-1819-DD32-C460-BA98907B73F4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ADE7B939-B3F2-EBFF-D985-553999511A75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5F860C58-4821-28CA-465E-34DBDA6AFB1C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6B5D3C56-28A9-3E39-4C45-201A9C2A716C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0453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102A-0998-F482-0533-1422621B3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5023867-8442-48FD-C951-65D55515F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31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997CA394-A63C-EB22-F8A6-096DE36C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noProof="0" dirty="0"/>
              <a:t>Kommunikation </a:t>
            </a:r>
            <a:r>
              <a:rPr lang="de-DE" sz="2800" noProof="0" dirty="0" err="1"/>
              <a:t>pe</a:t>
            </a:r>
            <a:r>
              <a:rPr lang="de-DE" sz="2800" dirty="0" err="1"/>
              <a:t>r</a:t>
            </a:r>
            <a:r>
              <a:rPr lang="de-DE" sz="2800" dirty="0"/>
              <a:t> </a:t>
            </a:r>
            <a:r>
              <a:rPr lang="de-DE" sz="2800" noProof="0" dirty="0"/>
              <a:t>Email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7C5A061-F0F3-8A65-502D-53990CB063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6400" y="1299449"/>
            <a:ext cx="10951110" cy="938212"/>
          </a:xfrm>
        </p:spPr>
        <p:txBody>
          <a:bodyPr anchor="ctr"/>
          <a:lstStyle/>
          <a:p>
            <a:pPr algn="ctr"/>
            <a:r>
              <a:rPr lang="de-DE" sz="2400" noProof="0" dirty="0">
                <a:solidFill>
                  <a:srgbClr val="F28700"/>
                </a:solidFill>
              </a:rPr>
              <a:t>Was muss ich beachten?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7AA3A5C-44F5-9D05-6EE9-36756AE09B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400" y="2455815"/>
            <a:ext cx="5210255" cy="3383818"/>
          </a:xfrm>
        </p:spPr>
        <p:txBody>
          <a:bodyPr/>
          <a:lstStyle/>
          <a:p>
            <a:r>
              <a:rPr lang="de-DE" dirty="0"/>
              <a:t>FAQ auf der Homepage</a:t>
            </a:r>
          </a:p>
          <a:p>
            <a:endParaRPr lang="de-DE" dirty="0"/>
          </a:p>
          <a:p>
            <a:r>
              <a:rPr lang="de-DE" dirty="0"/>
              <a:t>a</a:t>
            </a:r>
            <a:r>
              <a:rPr lang="de-DE" noProof="0" dirty="0" err="1"/>
              <a:t>ussagekräftiger</a:t>
            </a:r>
            <a:r>
              <a:rPr lang="de-DE" noProof="0" dirty="0"/>
              <a:t> Betreff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Matrikelnummer und Studiengang</a:t>
            </a:r>
            <a:br>
              <a:rPr lang="de-DE" noProof="0" dirty="0"/>
            </a:br>
            <a:endParaRPr lang="de-DE" noProof="0" dirty="0"/>
          </a:p>
          <a:p>
            <a:r>
              <a:rPr lang="de-DE" dirty="0"/>
              <a:t>Anfrage an nur einen Adressaten</a:t>
            </a:r>
          </a:p>
          <a:p>
            <a:endParaRPr lang="de-DE" noProof="0" dirty="0"/>
          </a:p>
          <a:p>
            <a:r>
              <a:rPr lang="de-DE" dirty="0"/>
              <a:t>Bearbeitungszeit: ca. 3 Arbeitstage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7070DBB-6CDE-FB53-D2DC-52B331671451}"/>
              </a:ext>
            </a:extLst>
          </p:cNvPr>
          <p:cNvSpPr txBox="1">
            <a:spLocks/>
          </p:cNvSpPr>
          <p:nvPr/>
        </p:nvSpPr>
        <p:spPr>
          <a:xfrm>
            <a:off x="6616710" y="2455815"/>
            <a:ext cx="5140800" cy="138805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Nutzen Sie ihre 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@</a:t>
            </a:r>
            <a:r>
              <a:rPr lang="de-DE" sz="2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campus.lmu.de</a:t>
            </a:r>
            <a:r>
              <a:rPr lang="de-DE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Adresse für jedwede Kommunikation </a:t>
            </a:r>
            <a:b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de-DE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mit der LMU!</a:t>
            </a:r>
            <a:endParaRPr lang="de-DE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8C4F2C3E-A5FC-C619-2D73-B9922D72C5D7}"/>
              </a:ext>
            </a:extLst>
          </p:cNvPr>
          <p:cNvSpPr txBox="1">
            <a:spLocks/>
          </p:cNvSpPr>
          <p:nvPr/>
        </p:nvSpPr>
        <p:spPr>
          <a:xfrm>
            <a:off x="6616710" y="4147724"/>
            <a:ext cx="5140800" cy="15829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/>
              <a:t>Weiterleitungen auf private Mail-Accounts sind problematisch und unzuverlässig.</a:t>
            </a:r>
            <a:br>
              <a:rPr lang="de-DE" sz="2000" dirty="0"/>
            </a:br>
            <a:br>
              <a:rPr lang="de-DE" sz="2000" dirty="0"/>
            </a:br>
            <a:r>
              <a:rPr lang="de-DE" sz="2000" b="1" dirty="0">
                <a:solidFill>
                  <a:srgbClr val="F28700"/>
                </a:solidFill>
              </a:rPr>
              <a:t>Lösung: </a:t>
            </a:r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kostenfreies Mailprogramm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br>
              <a:rPr lang="de-DE" sz="2000" b="1" dirty="0">
                <a:solidFill>
                  <a:schemeClr val="tx1"/>
                </a:solidFill>
              </a:rPr>
            </a:br>
            <a:r>
              <a:rPr lang="de-DE" sz="2000" dirty="0">
                <a:solidFill>
                  <a:schemeClr val="bg2"/>
                </a:solidFill>
              </a:rPr>
              <a:t>für Ihr LMU-Postfach konfigurieren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CFAD0D-4EC1-BF98-0BAD-3A713C8CC973}"/>
              </a:ext>
            </a:extLst>
          </p:cNvPr>
          <p:cNvGrpSpPr/>
          <p:nvPr/>
        </p:nvGrpSpPr>
        <p:grpSpPr>
          <a:xfrm>
            <a:off x="806400" y="6402268"/>
            <a:ext cx="10951110" cy="287870"/>
            <a:chOff x="4953000" y="1327103"/>
            <a:chExt cx="4762807" cy="287870"/>
          </a:xfrm>
        </p:grpSpPr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7FC0047B-E55E-0E68-7ED9-DC32CD278BA1}"/>
                </a:ext>
              </a:extLst>
            </p:cNvPr>
            <p:cNvSpPr/>
            <p:nvPr/>
          </p:nvSpPr>
          <p:spPr>
            <a:xfrm rot="10800000">
              <a:off x="8599141" y="1327103"/>
              <a:ext cx="1116666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CB33D15-6AAE-6118-1710-63D47CB75944}"/>
                </a:ext>
              </a:extLst>
            </p:cNvPr>
            <p:cNvSpPr/>
            <p:nvPr/>
          </p:nvSpPr>
          <p:spPr>
            <a:xfrm>
              <a:off x="8064340" y="1327104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5CE8F48E-CF15-5448-5397-2FEBED68AD10}"/>
                </a:ext>
              </a:extLst>
            </p:cNvPr>
            <p:cNvSpPr/>
            <p:nvPr/>
          </p:nvSpPr>
          <p:spPr>
            <a:xfrm>
              <a:off x="7286505" y="1327105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BD57369F-882F-8FED-EECA-5293E4469791}"/>
                </a:ext>
              </a:extLst>
            </p:cNvPr>
            <p:cNvSpPr/>
            <p:nvPr/>
          </p:nvSpPr>
          <p:spPr>
            <a:xfrm>
              <a:off x="650867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3" name="Pentagon 22">
              <a:extLst>
                <a:ext uri="{FF2B5EF4-FFF2-40B4-BE49-F238E27FC236}">
                  <a16:creationId xmlns:a16="http://schemas.microsoft.com/office/drawing/2014/main" id="{81C3A643-2D54-3B86-6112-F354A104684F}"/>
                </a:ext>
              </a:extLst>
            </p:cNvPr>
            <p:cNvSpPr/>
            <p:nvPr/>
          </p:nvSpPr>
          <p:spPr>
            <a:xfrm>
              <a:off x="5730835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EACCCC57-9D43-2702-C9B5-40514309B943}"/>
                </a:ext>
              </a:extLst>
            </p:cNvPr>
            <p:cNvSpPr/>
            <p:nvPr/>
          </p:nvSpPr>
          <p:spPr>
            <a:xfrm>
              <a:off x="4953000" y="1327106"/>
              <a:ext cx="914400" cy="287867"/>
            </a:xfrm>
            <a:prstGeom prst="homePlat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4399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A9F7-9F48-31A6-10D3-DBEB12B97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469BFD8-5AA4-D5A8-4043-486642D68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noProof="0" smtClean="0"/>
              <a:pPr algn="l"/>
              <a:t>32</a:t>
            </a:fld>
            <a:endParaRPr lang="de-DE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12BAE9C-A259-F74E-A200-3134FA876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sz="2800" dirty="0"/>
              <a:t>Ansprechpersonen</a:t>
            </a:r>
            <a:endParaRPr lang="de-DE" sz="2800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8AFBEEB-60EF-67D0-49E2-A93B93823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2886" y="2230646"/>
            <a:ext cx="10166228" cy="938212"/>
          </a:xfrm>
          <a:noFill/>
          <a:ln w="38100">
            <a:noFill/>
          </a:ln>
        </p:spPr>
        <p:txBody>
          <a:bodyPr/>
          <a:lstStyle/>
          <a:p>
            <a:pPr algn="ctr"/>
            <a:r>
              <a:rPr lang="de-DE" sz="2400" noProof="0" dirty="0">
                <a:solidFill>
                  <a:schemeClr val="tx1"/>
                </a:solidFill>
              </a:rPr>
              <a:t>Sie wollen sich zu Themen des Studiums auf dem </a:t>
            </a:r>
            <a:br>
              <a:rPr lang="de-DE" sz="2400" noProof="0" dirty="0">
                <a:solidFill>
                  <a:schemeClr val="tx1"/>
                </a:solidFill>
              </a:rPr>
            </a:br>
            <a:r>
              <a:rPr lang="de-DE" sz="2400" b="1" noProof="0" dirty="0">
                <a:solidFill>
                  <a:srgbClr val="F28700"/>
                </a:solidFill>
              </a:rPr>
              <a:t>neuesten Stand halten</a:t>
            </a:r>
            <a:r>
              <a:rPr lang="de-DE" sz="2400" noProof="0" dirty="0">
                <a:solidFill>
                  <a:schemeClr val="tx1"/>
                </a:solidFill>
              </a:rPr>
              <a:t>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DF0D831B-738B-5F13-EF84-C795B9FE8518}"/>
              </a:ext>
            </a:extLst>
          </p:cNvPr>
          <p:cNvSpPr txBox="1">
            <a:spLocks/>
          </p:cNvSpPr>
          <p:nvPr/>
        </p:nvSpPr>
        <p:spPr>
          <a:xfrm>
            <a:off x="1012886" y="4316456"/>
            <a:ext cx="10166228" cy="938212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l" defTabSz="815557" rtl="0" eaLnBrk="1" latinLnBrk="0" hangingPunct="1">
              <a:lnSpc>
                <a:spcPts val="2280"/>
              </a:lnSpc>
              <a:spcBef>
                <a:spcPts val="0"/>
              </a:spcBef>
              <a:buFont typeface="Arial" panose="020B0604020202020204" pitchFamily="34" charset="0"/>
              <a:buNone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407778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15557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78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23335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31113" indent="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None/>
              <a:defRPr sz="160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Tragen Sie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sich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in die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Mailingliste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für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Lehramtsstudierende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ein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!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2" name="Graphic 31" descr="Chevron arrows with solid fill">
            <a:extLst>
              <a:ext uri="{FF2B5EF4-FFF2-40B4-BE49-F238E27FC236}">
                <a16:creationId xmlns:a16="http://schemas.microsoft.com/office/drawing/2014/main" id="{C9B3DFDB-98AC-13F9-EBA8-00F368A94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638800" y="3168858"/>
            <a:ext cx="914400" cy="914400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BDAD4BB-38B0-3238-F25E-8E93F9501E40}"/>
              </a:ext>
            </a:extLst>
          </p:cNvPr>
          <p:cNvSpPr/>
          <p:nvPr/>
        </p:nvSpPr>
        <p:spPr>
          <a:xfrm rot="10800000">
            <a:off x="9189963" y="6402268"/>
            <a:ext cx="2567547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01B56550-D26B-BBAD-8968-B089D65B2EE2}"/>
              </a:ext>
            </a:extLst>
          </p:cNvPr>
          <p:cNvSpPr/>
          <p:nvPr/>
        </p:nvSpPr>
        <p:spPr>
          <a:xfrm>
            <a:off x="7960296" y="6402269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D204F707-47E8-CC2A-1885-FA37823550A9}"/>
              </a:ext>
            </a:extLst>
          </p:cNvPr>
          <p:cNvSpPr/>
          <p:nvPr/>
        </p:nvSpPr>
        <p:spPr>
          <a:xfrm>
            <a:off x="6171822" y="6402270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582C1485-3767-E4EE-61BC-CE39B31D34E1}"/>
              </a:ext>
            </a:extLst>
          </p:cNvPr>
          <p:cNvSpPr/>
          <p:nvPr/>
        </p:nvSpPr>
        <p:spPr>
          <a:xfrm>
            <a:off x="4383348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D0517ACD-F95E-A151-79E5-97CCE44987F7}"/>
              </a:ext>
            </a:extLst>
          </p:cNvPr>
          <p:cNvSpPr/>
          <p:nvPr/>
        </p:nvSpPr>
        <p:spPr>
          <a:xfrm>
            <a:off x="2594874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2AA633E7-0E05-A210-F096-C028D40DE5DA}"/>
              </a:ext>
            </a:extLst>
          </p:cNvPr>
          <p:cNvSpPr/>
          <p:nvPr/>
        </p:nvSpPr>
        <p:spPr>
          <a:xfrm>
            <a:off x="806400" y="6402271"/>
            <a:ext cx="2102478" cy="287867"/>
          </a:xfrm>
          <a:prstGeom prst="homePlat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125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9D6F3-4819-BE08-D82D-E5528F0B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5218199-2D8B-966D-E4D7-20549325CCFB}"/>
              </a:ext>
            </a:extLst>
          </p:cNvPr>
          <p:cNvSpPr txBox="1"/>
          <p:nvPr/>
        </p:nvSpPr>
        <p:spPr>
          <a:xfrm>
            <a:off x="999452" y="2830226"/>
            <a:ext cx="1019311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 b="1" noProof="0" dirty="0">
                <a:solidFill>
                  <a:schemeClr val="bg1"/>
                </a:solidFill>
              </a:rPr>
              <a:t>Vielen Dank für Ihre Aufmerksamkeit</a:t>
            </a:r>
          </a:p>
          <a:p>
            <a:pPr algn="ctr"/>
            <a:endParaRPr lang="de-DE" sz="4000" noProof="0" dirty="0">
              <a:solidFill>
                <a:schemeClr val="bg1"/>
              </a:solidFill>
            </a:endParaRPr>
          </a:p>
          <a:p>
            <a:pPr algn="ctr"/>
            <a:r>
              <a:rPr lang="de-DE" sz="2800" noProof="0" dirty="0">
                <a:solidFill>
                  <a:schemeClr val="bg1"/>
                </a:solidFill>
              </a:rPr>
              <a:t>Wir wünschen Ihnen einen erfolgreichen Studienbeginn!</a:t>
            </a:r>
          </a:p>
        </p:txBody>
      </p:sp>
    </p:spTree>
    <p:extLst>
      <p:ext uri="{BB962C8B-B14F-4D97-AF65-F5344CB8AC3E}">
        <p14:creationId xmlns:p14="http://schemas.microsoft.com/office/powerpoint/2010/main" val="1194615032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titel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5E6AB39-800A-4A35-BFB0-8B08FE59E1F1}"/>
    </a:ext>
  </a:extLst>
</a:theme>
</file>

<file path=ppt/theme/theme2.xml><?xml version="1.0" encoding="utf-8"?>
<a:theme xmlns:a="http://schemas.openxmlformats.org/drawingml/2006/main" name="Präsentationstitel Variante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3677B95F-7E06-41FF-A3C7-1582F699B15A}"/>
    </a:ext>
  </a:extLst>
</a:theme>
</file>

<file path=ppt/theme/theme3.xml><?xml version="1.0" encoding="utf-8"?>
<a:theme xmlns:a="http://schemas.openxmlformats.org/drawingml/2006/main" name="Kapiteltrenner">
  <a:themeElements>
    <a:clrScheme name="LMU">
      <a:dk1>
        <a:srgbClr val="008740"/>
      </a:dk1>
      <a:lt1>
        <a:sysClr val="window" lastClr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CB202495-3BD5-415A-A4A5-B746A9BA6616}"/>
    </a:ext>
  </a:extLst>
</a:theme>
</file>

<file path=ppt/theme/theme4.xml><?xml version="1.0" encoding="utf-8"?>
<a:theme xmlns:a="http://schemas.openxmlformats.org/drawingml/2006/main" name="Inhalt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CA03F62-E27F-4ACE-B8D5-B0C2DB4DDEEC}"/>
    </a:ext>
  </a:extLst>
</a:theme>
</file>

<file path=ppt/theme/theme5.xml><?xml version="1.0" encoding="utf-8"?>
<a:theme xmlns:a="http://schemas.openxmlformats.org/drawingml/2006/main" name="Rücktitel">
  <a:themeElements>
    <a:clrScheme name="Benutzerdefiniert 1">
      <a:dk1>
        <a:srgbClr val="008740"/>
      </a:dk1>
      <a:lt1>
        <a:srgbClr val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866B4B03-9E40-4D34-8181-92E280DAE3A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Präsentationstitel</Template>
  <TotalTime>24</TotalTime>
  <Words>1201</Words>
  <Application>Microsoft Macintosh PowerPoint</Application>
  <PresentationFormat>Widescreen</PresentationFormat>
  <Paragraphs>302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LMU CompatilFact</vt:lpstr>
      <vt:lpstr>Wingdings</vt:lpstr>
      <vt:lpstr>Präsentationstitel</vt:lpstr>
      <vt:lpstr>Präsentationstitel Variante</vt:lpstr>
      <vt:lpstr>Kapiteltrenner</vt:lpstr>
      <vt:lpstr>Inhalt</vt:lpstr>
      <vt:lpstr>Rücktitel</vt:lpstr>
      <vt:lpstr>Lehramt Didaktikfach (alle Schularten)  POLITIK UND GESELLSCHAFT</vt:lpstr>
      <vt:lpstr>Agenda</vt:lpstr>
      <vt:lpstr>PowerPoint Presentation</vt:lpstr>
      <vt:lpstr>Teilfächer</vt:lpstr>
      <vt:lpstr>Studienplan - Grundschule</vt:lpstr>
      <vt:lpstr>Studienplan - Grundschule</vt:lpstr>
      <vt:lpstr>Studienplan - Mittelschule / Sonderpädagogik</vt:lpstr>
      <vt:lpstr>Studienplan - Mittelschule / Sonderpädagogik</vt:lpstr>
      <vt:lpstr>PowerPoint Presentation</vt:lpstr>
      <vt:lpstr>Homepage</vt:lpstr>
      <vt:lpstr>LSF: Portal „Lehre-Studium-Forschung“</vt:lpstr>
      <vt:lpstr>Kursbelegung</vt:lpstr>
      <vt:lpstr>Studienplan - Grundschule</vt:lpstr>
      <vt:lpstr>Studienplan - Mittelschule / Sonderpädagogik</vt:lpstr>
      <vt:lpstr>PowerPoint Presentation</vt:lpstr>
      <vt:lpstr>Prüfungsformate</vt:lpstr>
      <vt:lpstr>Prüfungsanmeldung</vt:lpstr>
      <vt:lpstr>Wiederholungen</vt:lpstr>
      <vt:lpstr>Krankheitsfall</vt:lpstr>
      <vt:lpstr>Leistungsanerkennung</vt:lpstr>
      <vt:lpstr>PowerPoint Presentation</vt:lpstr>
      <vt:lpstr>UB - Universitätsbibliothek</vt:lpstr>
      <vt:lpstr>Beratungsstellen</vt:lpstr>
      <vt:lpstr>Studieren mit Beeinträchtigung</vt:lpstr>
      <vt:lpstr>PowerPoint Presentation</vt:lpstr>
      <vt:lpstr>Teilfach Soziologie</vt:lpstr>
      <vt:lpstr>Teilfach Politikwissenschaft</vt:lpstr>
      <vt:lpstr>Prüfungsamt (PAGS)</vt:lpstr>
      <vt:lpstr>PowerPoint Presentation</vt:lpstr>
      <vt:lpstr>Ansprechpersonen</vt:lpstr>
      <vt:lpstr>Kommunikation per Email</vt:lpstr>
      <vt:lpstr>Ansprechpersonen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Bachelorstudiengang  SOZIOLOGIE</dc:title>
  <dc:creator>Garrett, Madison</dc:creator>
  <cp:lastModifiedBy>Garrett, Madison</cp:lastModifiedBy>
  <cp:revision>62</cp:revision>
  <cp:lastPrinted>2025-01-29T15:25:56Z</cp:lastPrinted>
  <dcterms:created xsi:type="dcterms:W3CDTF">2025-01-24T16:07:03Z</dcterms:created>
  <dcterms:modified xsi:type="dcterms:W3CDTF">2025-09-26T15:23:35Z</dcterms:modified>
</cp:coreProperties>
</file>